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3" r:id="rId3"/>
    <p:sldId id="257" r:id="rId4"/>
    <p:sldId id="376" r:id="rId5"/>
    <p:sldId id="258" r:id="rId6"/>
    <p:sldId id="259" r:id="rId7"/>
    <p:sldId id="365" r:id="rId8"/>
    <p:sldId id="366" r:id="rId9"/>
    <p:sldId id="368" r:id="rId10"/>
    <p:sldId id="369" r:id="rId11"/>
    <p:sldId id="370" r:id="rId12"/>
    <p:sldId id="371" r:id="rId13"/>
    <p:sldId id="378" r:id="rId14"/>
    <p:sldId id="267" r:id="rId15"/>
    <p:sldId id="290" r:id="rId16"/>
    <p:sldId id="261" r:id="rId17"/>
    <p:sldId id="266" r:id="rId18"/>
    <p:sldId id="277" r:id="rId19"/>
    <p:sldId id="373" r:id="rId20"/>
    <p:sldId id="374" r:id="rId21"/>
    <p:sldId id="375" r:id="rId22"/>
    <p:sldId id="269" r:id="rId23"/>
    <p:sldId id="291" r:id="rId24"/>
    <p:sldId id="270" r:id="rId25"/>
    <p:sldId id="292" r:id="rId26"/>
    <p:sldId id="293" r:id="rId27"/>
    <p:sldId id="271" r:id="rId28"/>
    <p:sldId id="272" r:id="rId29"/>
    <p:sldId id="273" r:id="rId30"/>
    <p:sldId id="274" r:id="rId31"/>
    <p:sldId id="275" r:id="rId32"/>
    <p:sldId id="295" r:id="rId33"/>
    <p:sldId id="297" r:id="rId34"/>
    <p:sldId id="298" r:id="rId35"/>
    <p:sldId id="299" r:id="rId36"/>
    <p:sldId id="301" r:id="rId37"/>
    <p:sldId id="303" r:id="rId38"/>
    <p:sldId id="304" r:id="rId39"/>
    <p:sldId id="282" r:id="rId40"/>
    <p:sldId id="281" r:id="rId41"/>
    <p:sldId id="280" r:id="rId42"/>
    <p:sldId id="279" r:id="rId43"/>
    <p:sldId id="278" r:id="rId44"/>
    <p:sldId id="287" r:id="rId45"/>
    <p:sldId id="286" r:id="rId46"/>
    <p:sldId id="285" r:id="rId47"/>
    <p:sldId id="284" r:id="rId48"/>
    <p:sldId id="288" r:id="rId49"/>
    <p:sldId id="289" r:id="rId50"/>
    <p:sldId id="320" r:id="rId51"/>
    <p:sldId id="334" r:id="rId52"/>
    <p:sldId id="321" r:id="rId53"/>
    <p:sldId id="329" r:id="rId54"/>
    <p:sldId id="323" r:id="rId55"/>
    <p:sldId id="330" r:id="rId56"/>
    <p:sldId id="331" r:id="rId57"/>
    <p:sldId id="332" r:id="rId58"/>
    <p:sldId id="333" r:id="rId59"/>
    <p:sldId id="324" r:id="rId60"/>
    <p:sldId id="339" r:id="rId61"/>
    <p:sldId id="338" r:id="rId62"/>
    <p:sldId id="379" r:id="rId63"/>
    <p:sldId id="340" r:id="rId64"/>
    <p:sldId id="341" r:id="rId65"/>
    <p:sldId id="343" r:id="rId66"/>
    <p:sldId id="344" r:id="rId67"/>
    <p:sldId id="350" r:id="rId68"/>
    <p:sldId id="351" r:id="rId69"/>
    <p:sldId id="356" r:id="rId70"/>
    <p:sldId id="357" r:id="rId71"/>
    <p:sldId id="358" r:id="rId72"/>
    <p:sldId id="359" r:id="rId73"/>
    <p:sldId id="354" r:id="rId74"/>
    <p:sldId id="352" r:id="rId75"/>
    <p:sldId id="353" r:id="rId76"/>
    <p:sldId id="345" r:id="rId77"/>
    <p:sldId id="346" r:id="rId78"/>
    <p:sldId id="347" r:id="rId79"/>
    <p:sldId id="361" r:id="rId80"/>
    <p:sldId id="364" r:id="rId81"/>
    <p:sldId id="348" r:id="rId82"/>
    <p:sldId id="380" r:id="rId83"/>
    <p:sldId id="381" r:id="rId84"/>
    <p:sldId id="384" r:id="rId8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2997"/>
    <a:srgbClr val="E2F0D9"/>
    <a:srgbClr val="D6DCE5"/>
    <a:srgbClr val="FF0000"/>
    <a:srgbClr val="F6CCC6"/>
    <a:srgbClr val="C00000"/>
    <a:srgbClr val="000000"/>
    <a:srgbClr val="FF5050"/>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2" autoAdjust="0"/>
    <p:restoredTop sz="94660"/>
  </p:normalViewPr>
  <p:slideViewPr>
    <p:cSldViewPr snapToGrid="0">
      <p:cViewPr varScale="1">
        <p:scale>
          <a:sx n="75" d="100"/>
          <a:sy n="75" d="100"/>
        </p:scale>
        <p:origin x="6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AR"/>
          </a:p>
        </p:txBody>
      </p:sp>
      <p:sp>
        <p:nvSpPr>
          <p:cNvPr id="4" name="Marcador de fecha 3"/>
          <p:cNvSpPr>
            <a:spLocks noGrp="1"/>
          </p:cNvSpPr>
          <p:nvPr>
            <p:ph type="dt" sz="half" idx="10"/>
          </p:nvPr>
        </p:nvSpPr>
        <p:spPr/>
        <p:txBody>
          <a:bodyPr/>
          <a:lstStyle/>
          <a:p>
            <a:fld id="{35E4A1DD-09B8-481C-A191-DA33947CBD1C}" type="datetimeFigureOut">
              <a:rPr lang="es-AR" smtClean="0"/>
              <a:t>13/5/2023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1582722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35E4A1DD-09B8-481C-A191-DA33947CBD1C}" type="datetimeFigureOut">
              <a:rPr lang="es-AR" smtClean="0"/>
              <a:t>13/5/2023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380203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35E4A1DD-09B8-481C-A191-DA33947CBD1C}" type="datetimeFigureOut">
              <a:rPr lang="es-AR" smtClean="0"/>
              <a:t>13/5/2023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3832809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35E4A1DD-09B8-481C-A191-DA33947CBD1C}" type="datetimeFigureOut">
              <a:rPr lang="es-AR" smtClean="0"/>
              <a:t>13/5/2023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297306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35E4A1DD-09B8-481C-A191-DA33947CBD1C}" type="datetimeFigureOut">
              <a:rPr lang="es-AR" smtClean="0"/>
              <a:t>13/5/2023</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2193721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fecha 4"/>
          <p:cNvSpPr>
            <a:spLocks noGrp="1"/>
          </p:cNvSpPr>
          <p:nvPr>
            <p:ph type="dt" sz="half" idx="10"/>
          </p:nvPr>
        </p:nvSpPr>
        <p:spPr/>
        <p:txBody>
          <a:bodyPr/>
          <a:lstStyle/>
          <a:p>
            <a:fld id="{35E4A1DD-09B8-481C-A191-DA33947CBD1C}" type="datetimeFigureOut">
              <a:rPr lang="es-AR" smtClean="0"/>
              <a:t>13/5/2023</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3729975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Marcador de fecha 6"/>
          <p:cNvSpPr>
            <a:spLocks noGrp="1"/>
          </p:cNvSpPr>
          <p:nvPr>
            <p:ph type="dt" sz="half" idx="10"/>
          </p:nvPr>
        </p:nvSpPr>
        <p:spPr/>
        <p:txBody>
          <a:bodyPr/>
          <a:lstStyle/>
          <a:p>
            <a:fld id="{35E4A1DD-09B8-481C-A191-DA33947CBD1C}" type="datetimeFigureOut">
              <a:rPr lang="es-AR" smtClean="0"/>
              <a:t>13/5/2023</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1348236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fecha 2"/>
          <p:cNvSpPr>
            <a:spLocks noGrp="1"/>
          </p:cNvSpPr>
          <p:nvPr>
            <p:ph type="dt" sz="half" idx="10"/>
          </p:nvPr>
        </p:nvSpPr>
        <p:spPr/>
        <p:txBody>
          <a:bodyPr/>
          <a:lstStyle/>
          <a:p>
            <a:fld id="{35E4A1DD-09B8-481C-A191-DA33947CBD1C}" type="datetimeFigureOut">
              <a:rPr lang="es-AR" smtClean="0"/>
              <a:t>13/5/2023</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129370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5E4A1DD-09B8-481C-A191-DA33947CBD1C}" type="datetimeFigureOut">
              <a:rPr lang="es-AR" smtClean="0"/>
              <a:t>13/5/2023</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3343301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35E4A1DD-09B8-481C-A191-DA33947CBD1C}" type="datetimeFigureOut">
              <a:rPr lang="es-AR" smtClean="0"/>
              <a:t>13/5/2023</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1736538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35E4A1DD-09B8-481C-A191-DA33947CBD1C}" type="datetimeFigureOut">
              <a:rPr lang="es-AR" smtClean="0"/>
              <a:t>13/5/2023</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85A11518-B858-4F01-B7BB-86923013F7BA}" type="slidenum">
              <a:rPr lang="es-AR" smtClean="0"/>
              <a:t>‹Nº›</a:t>
            </a:fld>
            <a:endParaRPr lang="es-AR"/>
          </a:p>
        </p:txBody>
      </p:sp>
    </p:spTree>
    <p:extLst>
      <p:ext uri="{BB962C8B-B14F-4D97-AF65-F5344CB8AC3E}">
        <p14:creationId xmlns:p14="http://schemas.microsoft.com/office/powerpoint/2010/main" val="3865948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4A1DD-09B8-481C-A191-DA33947CBD1C}" type="datetimeFigureOut">
              <a:rPr lang="es-AR" smtClean="0"/>
              <a:t>13/5/2023</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A11518-B858-4F01-B7BB-86923013F7BA}" type="slidenum">
              <a:rPr lang="es-AR" smtClean="0"/>
              <a:t>‹Nº›</a:t>
            </a:fld>
            <a:endParaRPr lang="es-AR"/>
          </a:p>
        </p:txBody>
      </p:sp>
    </p:spTree>
    <p:extLst>
      <p:ext uri="{BB962C8B-B14F-4D97-AF65-F5344CB8AC3E}">
        <p14:creationId xmlns:p14="http://schemas.microsoft.com/office/powerpoint/2010/main" val="266219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alpha val="8000"/>
          </a:srgbClr>
        </a:solidFill>
        <a:effectLst/>
      </p:bgPr>
    </p:bg>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0" y="2406"/>
            <a:ext cx="12191999" cy="6853187"/>
          </a:xfrm>
          <a:prstGeom prst="rect">
            <a:avLst/>
          </a:prstGeom>
        </p:spPr>
      </p:pic>
      <p:sp>
        <p:nvSpPr>
          <p:cNvPr id="2" name="Título 1"/>
          <p:cNvSpPr>
            <a:spLocks noGrp="1"/>
          </p:cNvSpPr>
          <p:nvPr>
            <p:ph type="ctrTitle"/>
          </p:nvPr>
        </p:nvSpPr>
        <p:spPr>
          <a:xfrm>
            <a:off x="906628" y="1544319"/>
            <a:ext cx="10137292" cy="1412241"/>
          </a:xfrm>
          <a:solidFill>
            <a:srgbClr val="000000">
              <a:alpha val="69804"/>
            </a:srgbClr>
          </a:solidFill>
          <a:ln w="19050">
            <a:solidFill>
              <a:schemeClr val="tx1"/>
            </a:solidFill>
          </a:ln>
          <a:effectLst>
            <a:softEdge rad="50800"/>
          </a:effectLst>
        </p:spPr>
        <p:txBody>
          <a:bodyPr>
            <a:normAutofit fontScale="90000"/>
          </a:bodyPr>
          <a:lstStyle/>
          <a:p>
            <a:r>
              <a:rPr lang="es-AR" sz="5400" dirty="0" smtClean="0">
                <a:solidFill>
                  <a:schemeClr val="bg1"/>
                </a:solidFill>
                <a:latin typeface="+mn-lt"/>
              </a:rPr>
              <a:t/>
            </a:r>
            <a:br>
              <a:rPr lang="es-AR" sz="5400" dirty="0" smtClean="0">
                <a:solidFill>
                  <a:schemeClr val="bg1"/>
                </a:solidFill>
                <a:latin typeface="+mn-lt"/>
              </a:rPr>
            </a:br>
            <a:r>
              <a:rPr lang="es-AR" sz="5400" dirty="0">
                <a:solidFill>
                  <a:schemeClr val="bg1"/>
                </a:solidFill>
                <a:latin typeface="+mn-lt"/>
              </a:rPr>
              <a:t/>
            </a:r>
            <a:br>
              <a:rPr lang="es-AR" sz="5400" dirty="0">
                <a:solidFill>
                  <a:schemeClr val="bg1"/>
                </a:solidFill>
                <a:latin typeface="+mn-lt"/>
              </a:rPr>
            </a:br>
            <a:r>
              <a:rPr lang="es-AR" sz="5400" dirty="0" smtClean="0">
                <a:solidFill>
                  <a:schemeClr val="bg1"/>
                </a:solidFill>
                <a:latin typeface="+mn-lt"/>
              </a:rPr>
              <a:t/>
            </a:r>
            <a:br>
              <a:rPr lang="es-AR" sz="5400" dirty="0" smtClean="0">
                <a:solidFill>
                  <a:schemeClr val="bg1"/>
                </a:solidFill>
                <a:latin typeface="+mn-lt"/>
              </a:rPr>
            </a:br>
            <a:r>
              <a:rPr lang="es-AR" sz="5400" dirty="0" smtClean="0">
                <a:solidFill>
                  <a:schemeClr val="bg1"/>
                </a:solidFill>
                <a:latin typeface="+mn-lt"/>
              </a:rPr>
              <a:t>Recomendación </a:t>
            </a:r>
            <a:r>
              <a:rPr lang="es-AR" sz="5400" dirty="0" smtClean="0">
                <a:solidFill>
                  <a:schemeClr val="bg1"/>
                </a:solidFill>
                <a:latin typeface="+mn-lt"/>
              </a:rPr>
              <a:t>de productos bancarios a clientes</a:t>
            </a:r>
            <a:endParaRPr lang="es-AR" sz="5400" dirty="0">
              <a:solidFill>
                <a:schemeClr val="bg1"/>
              </a:solidFill>
              <a:latin typeface="+mn-lt"/>
            </a:endParaRPr>
          </a:p>
        </p:txBody>
      </p:sp>
    </p:spTree>
    <p:extLst>
      <p:ext uri="{BB962C8B-B14F-4D97-AF65-F5344CB8AC3E}">
        <p14:creationId xmlns:p14="http://schemas.microsoft.com/office/powerpoint/2010/main" val="3719468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46260" y="41840"/>
            <a:ext cx="10515600" cy="1325563"/>
          </a:xfrm>
        </p:spPr>
        <p:txBody>
          <a:bodyPr>
            <a:normAutofit/>
          </a:bodyPr>
          <a:lstStyle/>
          <a:p>
            <a:r>
              <a:rPr lang="es-AR" sz="4000" dirty="0" smtClean="0">
                <a:solidFill>
                  <a:srgbClr val="002060"/>
                </a:solidFill>
                <a:latin typeface="+mn-lt"/>
              </a:rPr>
              <a:t>Introducción – Contexto analítico</a:t>
            </a:r>
            <a:endParaRPr lang="es-AR" sz="4000" dirty="0">
              <a:solidFill>
                <a:srgbClr val="002060"/>
              </a:solidFill>
              <a:latin typeface="+mn-lt"/>
            </a:endParaRPr>
          </a:p>
        </p:txBody>
      </p:sp>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317380" y="1529963"/>
            <a:ext cx="6784460" cy="4893647"/>
          </a:xfrm>
          <a:prstGeom prst="rect">
            <a:avLst/>
          </a:prstGeom>
        </p:spPr>
        <p:txBody>
          <a:bodyPr wrap="square">
            <a:spAutoFit/>
          </a:bodyPr>
          <a:lstStyle/>
          <a:p>
            <a:pPr algn="just"/>
            <a:r>
              <a:rPr lang="es-AR" sz="2400" dirty="0"/>
              <a:t>El equipo de marketing ha proporcionado una base de datos de 1.5 años de información demográfica de más de novecientos mil usuarios con su respectivo historial de adquisición de productos del banco. Se tiene registro de los datos desde 2015-01-28 hasta 2016-06-28. </a:t>
            </a:r>
            <a:endParaRPr lang="es-AR" sz="2400" dirty="0" smtClean="0"/>
          </a:p>
          <a:p>
            <a:pPr algn="just"/>
            <a:r>
              <a:rPr lang="es-AR" sz="2400" dirty="0" smtClean="0"/>
              <a:t>A </a:t>
            </a:r>
            <a:r>
              <a:rPr lang="es-AR" sz="2400" dirty="0"/>
              <a:t>partir de estos datos se pretende desarrollar un algoritmo de recomendación que utilice información previamente almacenada, de distintos clientes, para realizar predicciones sobre que productos los usuarios adicionarán a su catálogo el siguiente mes (20-06-2016) además de los que ya tenían el 28-05-2016</a:t>
            </a:r>
            <a:r>
              <a:rPr lang="es-AR" sz="2400" dirty="0" smtClean="0"/>
              <a:t>.</a:t>
            </a:r>
          </a:p>
        </p:txBody>
      </p: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01</a:t>
            </a:r>
            <a:endParaRPr lang="es-AR" b="1" dirty="0"/>
          </a:p>
        </p:txBody>
      </p:sp>
      <p:pic>
        <p:nvPicPr>
          <p:cNvPr id="2" name="Imagen 1"/>
          <p:cNvPicPr>
            <a:picLocks noChangeAspect="1"/>
          </p:cNvPicPr>
          <p:nvPr/>
        </p:nvPicPr>
        <p:blipFill>
          <a:blip r:embed="rId2"/>
          <a:stretch>
            <a:fillRect/>
          </a:stretch>
        </p:blipFill>
        <p:spPr>
          <a:xfrm>
            <a:off x="7874847" y="2276182"/>
            <a:ext cx="3966633" cy="299480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118128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46260" y="41840"/>
            <a:ext cx="10515600" cy="1325563"/>
          </a:xfrm>
        </p:spPr>
        <p:txBody>
          <a:bodyPr>
            <a:normAutofit/>
          </a:bodyPr>
          <a:lstStyle/>
          <a:p>
            <a:r>
              <a:rPr lang="es-AR" sz="4000" dirty="0" smtClean="0">
                <a:solidFill>
                  <a:srgbClr val="002060"/>
                </a:solidFill>
                <a:latin typeface="+mn-lt"/>
              </a:rPr>
              <a:t>Introducción – Problema comercial</a:t>
            </a:r>
            <a:endParaRPr lang="es-AR" sz="4000" dirty="0">
              <a:solidFill>
                <a:srgbClr val="002060"/>
              </a:solidFill>
              <a:latin typeface="+mn-lt"/>
            </a:endParaRPr>
          </a:p>
        </p:txBody>
      </p:sp>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229327" y="1367403"/>
            <a:ext cx="7322940" cy="5262979"/>
          </a:xfrm>
          <a:prstGeom prst="rect">
            <a:avLst/>
          </a:prstGeom>
        </p:spPr>
        <p:txBody>
          <a:bodyPr wrap="square">
            <a:spAutoFit/>
          </a:bodyPr>
          <a:lstStyle/>
          <a:p>
            <a:pPr algn="just"/>
            <a:r>
              <a:rPr lang="es-AR" sz="2400" dirty="0"/>
              <a:t>Para ello nos concentraremos en preguntarnos sobre</a:t>
            </a:r>
            <a:r>
              <a:rPr lang="es-AR" sz="2400" dirty="0" smtClean="0"/>
              <a:t>:</a:t>
            </a:r>
          </a:p>
          <a:p>
            <a:pPr algn="just"/>
            <a:endParaRPr lang="es-AR" sz="2400" dirty="0"/>
          </a:p>
          <a:p>
            <a:pPr marL="342900" indent="-342900" algn="just">
              <a:buFont typeface="Arial" panose="020B0604020202020204" pitchFamily="34" charset="0"/>
              <a:buChar char="•"/>
            </a:pPr>
            <a:r>
              <a:rPr lang="es-AR" sz="2400" dirty="0"/>
              <a:t>Que variables del set de datos son relevantes para el estudio.</a:t>
            </a:r>
          </a:p>
          <a:p>
            <a:pPr marL="342900" indent="-342900" algn="just">
              <a:buFont typeface="Arial" panose="020B0604020202020204" pitchFamily="34" charset="0"/>
              <a:buChar char="•"/>
            </a:pPr>
            <a:r>
              <a:rPr lang="es-AR" sz="2400" dirty="0"/>
              <a:t>Demostrar si hay correlación en el comportamiento de compra de los clientes con las diferentes variables recopiladas en el set de datos.</a:t>
            </a:r>
          </a:p>
          <a:p>
            <a:pPr marL="342900" indent="-342900" algn="just">
              <a:buFont typeface="Arial" panose="020B0604020202020204" pitchFamily="34" charset="0"/>
              <a:buChar char="•"/>
            </a:pPr>
            <a:r>
              <a:rPr lang="es-AR" sz="2400" dirty="0"/>
              <a:t>Cuáles son las transformaciones que consideraremos necesarias realizar para obtener nuestro dataset definitivo.</a:t>
            </a:r>
          </a:p>
          <a:p>
            <a:pPr marL="342900" indent="-342900" algn="just">
              <a:buFont typeface="Arial" panose="020B0604020202020204" pitchFamily="34" charset="0"/>
              <a:buChar char="•"/>
            </a:pPr>
            <a:r>
              <a:rPr lang="es-AR" sz="2400" dirty="0"/>
              <a:t>Generar observaciones o insights a partir de la data recopilada que permita reevaluar o mejorar el enfoque del departamento de marketing respecto a la recomendación de productos bancarios a los clientes</a:t>
            </a:r>
            <a:r>
              <a:rPr lang="es-AR" sz="2400" dirty="0" smtClean="0"/>
              <a:t>.</a:t>
            </a:r>
            <a:endParaRPr lang="es-AR" sz="2400" dirty="0"/>
          </a:p>
        </p:txBody>
      </p:sp>
      <p:pic>
        <p:nvPicPr>
          <p:cNvPr id="3" name="Imagen 2"/>
          <p:cNvPicPr>
            <a:picLocks noChangeAspect="1"/>
          </p:cNvPicPr>
          <p:nvPr/>
        </p:nvPicPr>
        <p:blipFill>
          <a:blip r:embed="rId2"/>
          <a:stretch>
            <a:fillRect/>
          </a:stretch>
        </p:blipFill>
        <p:spPr>
          <a:xfrm>
            <a:off x="7595666" y="2607734"/>
            <a:ext cx="4376201" cy="2915137"/>
          </a:xfrm>
          <a:prstGeom prst="rect">
            <a:avLst/>
          </a:prstGeom>
        </p:spPr>
      </p:pic>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01</a:t>
            </a:r>
            <a:endParaRPr lang="es-AR" b="1" dirty="0"/>
          </a:p>
        </p:txBody>
      </p:sp>
    </p:spTree>
    <p:extLst>
      <p:ext uri="{BB962C8B-B14F-4D97-AF65-F5344CB8AC3E}">
        <p14:creationId xmlns:p14="http://schemas.microsoft.com/office/powerpoint/2010/main" val="1884538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46260" y="41840"/>
            <a:ext cx="10515600" cy="1325563"/>
          </a:xfrm>
        </p:spPr>
        <p:txBody>
          <a:bodyPr>
            <a:normAutofit/>
          </a:bodyPr>
          <a:lstStyle/>
          <a:p>
            <a:r>
              <a:rPr lang="es-AR" sz="4000" dirty="0" smtClean="0">
                <a:solidFill>
                  <a:srgbClr val="002060"/>
                </a:solidFill>
                <a:latin typeface="+mn-lt"/>
              </a:rPr>
              <a:t>Introducción – Problema comercial</a:t>
            </a:r>
            <a:endParaRPr lang="es-AR" sz="4000" dirty="0">
              <a:solidFill>
                <a:srgbClr val="002060"/>
              </a:solidFill>
              <a:latin typeface="+mn-lt"/>
            </a:endParaRPr>
          </a:p>
        </p:txBody>
      </p:sp>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229327" y="1367403"/>
            <a:ext cx="7322940" cy="5262979"/>
          </a:xfrm>
          <a:prstGeom prst="rect">
            <a:avLst/>
          </a:prstGeom>
        </p:spPr>
        <p:txBody>
          <a:bodyPr wrap="square">
            <a:spAutoFit/>
          </a:bodyPr>
          <a:lstStyle/>
          <a:p>
            <a:pPr algn="just"/>
            <a:r>
              <a:rPr lang="es-AR" sz="2400" dirty="0"/>
              <a:t>Para ello nos concentraremos en preguntarnos sobre</a:t>
            </a:r>
            <a:r>
              <a:rPr lang="es-AR" sz="2400" dirty="0" smtClean="0"/>
              <a:t>:</a:t>
            </a:r>
          </a:p>
          <a:p>
            <a:pPr algn="just"/>
            <a:endParaRPr lang="es-AR" sz="2400" dirty="0"/>
          </a:p>
          <a:p>
            <a:pPr marL="342900" indent="-342900" algn="just">
              <a:buFont typeface="Arial" panose="020B0604020202020204" pitchFamily="34" charset="0"/>
              <a:buChar char="•"/>
            </a:pPr>
            <a:r>
              <a:rPr lang="es-AR" sz="2400" dirty="0"/>
              <a:t>Que variables del set de datos son relevantes para el estudio.</a:t>
            </a:r>
          </a:p>
          <a:p>
            <a:pPr marL="342900" indent="-342900" algn="just">
              <a:buFont typeface="Arial" panose="020B0604020202020204" pitchFamily="34" charset="0"/>
              <a:buChar char="•"/>
            </a:pPr>
            <a:r>
              <a:rPr lang="es-AR" sz="2400" dirty="0"/>
              <a:t>Demostrar si hay correlación en el comportamiento de compra de los clientes con las diferentes variables recopiladas en el set de datos.</a:t>
            </a:r>
          </a:p>
          <a:p>
            <a:pPr marL="342900" indent="-342900" algn="just">
              <a:buFont typeface="Arial" panose="020B0604020202020204" pitchFamily="34" charset="0"/>
              <a:buChar char="•"/>
            </a:pPr>
            <a:r>
              <a:rPr lang="es-AR" sz="2400" dirty="0"/>
              <a:t>Cuáles son las transformaciones que consideraremos necesarias realizar para obtener nuestro dataset definitivo.</a:t>
            </a:r>
          </a:p>
          <a:p>
            <a:pPr marL="342900" indent="-342900" algn="just">
              <a:buFont typeface="Arial" panose="020B0604020202020204" pitchFamily="34" charset="0"/>
              <a:buChar char="•"/>
            </a:pPr>
            <a:r>
              <a:rPr lang="es-AR" sz="2400" dirty="0"/>
              <a:t>Generar observaciones o insights a partir de la data recopilada que permita reevaluar o mejorar el enfoque del departamento de marketing respecto a la recomendación de productos bancarios a los clientes</a:t>
            </a:r>
            <a:r>
              <a:rPr lang="es-AR" sz="2400" dirty="0" smtClean="0"/>
              <a:t>.</a:t>
            </a:r>
            <a:endParaRPr lang="es-AR" sz="2400" dirty="0"/>
          </a:p>
        </p:txBody>
      </p:sp>
      <p:pic>
        <p:nvPicPr>
          <p:cNvPr id="3" name="Imagen 2"/>
          <p:cNvPicPr>
            <a:picLocks noChangeAspect="1"/>
          </p:cNvPicPr>
          <p:nvPr/>
        </p:nvPicPr>
        <p:blipFill>
          <a:blip r:embed="rId2"/>
          <a:stretch>
            <a:fillRect/>
          </a:stretch>
        </p:blipFill>
        <p:spPr>
          <a:xfrm>
            <a:off x="7595666" y="2607734"/>
            <a:ext cx="4376201" cy="2915137"/>
          </a:xfrm>
          <a:prstGeom prst="rect">
            <a:avLst/>
          </a:prstGeom>
        </p:spPr>
      </p:pic>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01</a:t>
            </a:r>
            <a:endParaRPr lang="es-AR" b="1" dirty="0"/>
          </a:p>
        </p:txBody>
      </p:sp>
    </p:spTree>
    <p:extLst>
      <p:ext uri="{BB962C8B-B14F-4D97-AF65-F5344CB8AC3E}">
        <p14:creationId xmlns:p14="http://schemas.microsoft.com/office/powerpoint/2010/main" val="1903494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46260" y="41840"/>
            <a:ext cx="10515600" cy="1325563"/>
          </a:xfrm>
        </p:spPr>
        <p:txBody>
          <a:bodyPr>
            <a:normAutofit/>
          </a:bodyPr>
          <a:lstStyle/>
          <a:p>
            <a:r>
              <a:rPr lang="es-AR" sz="4000" dirty="0" smtClean="0">
                <a:solidFill>
                  <a:srgbClr val="002060"/>
                </a:solidFill>
                <a:latin typeface="+mn-lt"/>
              </a:rPr>
              <a:t>Data adquisition</a:t>
            </a:r>
            <a:endParaRPr lang="es-AR" sz="4000" dirty="0">
              <a:solidFill>
                <a:srgbClr val="002060"/>
              </a:solidFill>
              <a:latin typeface="+mn-lt"/>
            </a:endParaRPr>
          </a:p>
        </p:txBody>
      </p:sp>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02</a:t>
            </a:r>
            <a:endParaRPr lang="es-AR" b="1" dirty="0"/>
          </a:p>
        </p:txBody>
      </p:sp>
      <p:pic>
        <p:nvPicPr>
          <p:cNvPr id="2" name="Imagen 1"/>
          <p:cNvPicPr>
            <a:picLocks noChangeAspect="1"/>
          </p:cNvPicPr>
          <p:nvPr/>
        </p:nvPicPr>
        <p:blipFill>
          <a:blip r:embed="rId2"/>
          <a:stretch>
            <a:fillRect/>
          </a:stretch>
        </p:blipFill>
        <p:spPr>
          <a:xfrm>
            <a:off x="1432983" y="1841834"/>
            <a:ext cx="9201150" cy="3678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9616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1398" y="1252673"/>
            <a:ext cx="8725988" cy="5167311"/>
          </a:xfrm>
        </p:spPr>
        <p:txBody>
          <a:bodyPr>
            <a:noAutofit/>
          </a:bodyPr>
          <a:lstStyle/>
          <a:p>
            <a:pPr marL="0" indent="0" algn="just">
              <a:buNone/>
            </a:pPr>
            <a:r>
              <a:rPr lang="es-AR" sz="2400" dirty="0" smtClean="0"/>
              <a:t>El equipo de marketing ha proporcionado una base de datos de 18 meses de información demográfica de más de novecientos mil usuarios con su respectivo historial de adquisición de productos del banco. Se tiene registro de los datos desde 2015-01-28 hasta 2016-06-28.</a:t>
            </a:r>
          </a:p>
          <a:p>
            <a:pPr marL="0" indent="0" algn="ctr">
              <a:buNone/>
            </a:pPr>
            <a:r>
              <a:rPr lang="es-AR" sz="2400" dirty="0" smtClean="0">
                <a:solidFill>
                  <a:srgbClr val="3E2997"/>
                </a:solidFill>
              </a:rPr>
              <a:t>El </a:t>
            </a:r>
            <a:r>
              <a:rPr lang="es-AR" sz="2400" dirty="0" smtClean="0">
                <a:solidFill>
                  <a:srgbClr val="3E2997"/>
                </a:solidFill>
              </a:rPr>
              <a:t>Datasets esta compuesto por</a:t>
            </a:r>
            <a:r>
              <a:rPr lang="es-AR" sz="2400" dirty="0" smtClean="0">
                <a:solidFill>
                  <a:srgbClr val="3E2997"/>
                </a:solidFill>
              </a:rPr>
              <a:t>:</a:t>
            </a:r>
            <a:endParaRPr lang="es-AR" sz="2400" dirty="0" smtClean="0">
              <a:solidFill>
                <a:srgbClr val="3E2997"/>
              </a:solidFill>
            </a:endParaRPr>
          </a:p>
          <a:p>
            <a:pPr algn="ctr"/>
            <a:r>
              <a:rPr lang="es-AR" sz="2400" b="1" dirty="0" smtClean="0">
                <a:solidFill>
                  <a:srgbClr val="3E2997"/>
                </a:solidFill>
              </a:rPr>
              <a:t>48 columnas y 13.647.309 registros.</a:t>
            </a:r>
          </a:p>
          <a:p>
            <a:pPr algn="ctr"/>
            <a:r>
              <a:rPr lang="es-AR" sz="2400" b="1" dirty="0" smtClean="0">
                <a:solidFill>
                  <a:srgbClr val="3E2997"/>
                </a:solidFill>
              </a:rPr>
              <a:t>17 variables categóricas y 31 variables numéricas.</a:t>
            </a:r>
          </a:p>
          <a:p>
            <a:pPr algn="ctr"/>
            <a:r>
              <a:rPr lang="es-AR" sz="2400" b="1" dirty="0" smtClean="0">
                <a:solidFill>
                  <a:srgbClr val="3E2997"/>
                </a:solidFill>
              </a:rPr>
              <a:t>No presenta registros duplicados.</a:t>
            </a:r>
          </a:p>
          <a:p>
            <a:pPr algn="ctr"/>
            <a:r>
              <a:rPr lang="es-AR" sz="2400" b="1" dirty="0" smtClean="0">
                <a:solidFill>
                  <a:srgbClr val="3E2997"/>
                </a:solidFill>
              </a:rPr>
              <a:t>22 columnas presentan valores nulos</a:t>
            </a:r>
            <a:r>
              <a:rPr lang="es-AR" sz="2400" b="1" dirty="0" smtClean="0">
                <a:solidFill>
                  <a:srgbClr val="3E2997"/>
                </a:solidFill>
              </a:rPr>
              <a:t>.</a:t>
            </a:r>
          </a:p>
          <a:p>
            <a:pPr marL="0" indent="0" algn="ctr">
              <a:buNone/>
            </a:pPr>
            <a:endParaRPr lang="es-AR" sz="2400" dirty="0" smtClean="0">
              <a:solidFill>
                <a:srgbClr val="002060"/>
              </a:solidFill>
            </a:endParaRPr>
          </a:p>
          <a:p>
            <a:pPr marL="0" indent="0" algn="just">
              <a:buNone/>
            </a:pPr>
            <a:r>
              <a:rPr lang="es-AR" sz="2000" i="1" dirty="0" smtClean="0"/>
              <a:t>Fuente:</a:t>
            </a:r>
            <a:endParaRPr lang="es-AR" sz="2000" i="1" dirty="0" smtClean="0"/>
          </a:p>
          <a:p>
            <a:pPr marL="0" indent="0" algn="just">
              <a:buNone/>
            </a:pPr>
            <a:r>
              <a:rPr lang="es-AR" sz="2000" dirty="0" smtClean="0">
                <a:solidFill>
                  <a:srgbClr val="C00000"/>
                </a:solidFill>
              </a:rPr>
              <a:t>https://www.kaggle.com/competitions/santander-product-recommendation/data </a:t>
            </a:r>
            <a:endParaRPr lang="es-AR" sz="2000" dirty="0" smtClean="0">
              <a:solidFill>
                <a:srgbClr val="C00000"/>
              </a:solidFill>
            </a:endParaRPr>
          </a:p>
          <a:p>
            <a:pPr marL="0" indent="0" algn="just">
              <a:buNone/>
            </a:pPr>
            <a:endParaRPr lang="es-AR" sz="2400" dirty="0" smtClean="0"/>
          </a:p>
        </p:txBody>
      </p:sp>
      <p:sp>
        <p:nvSpPr>
          <p:cNvPr id="4" name="Título 1"/>
          <p:cNvSpPr>
            <a:spLocks noGrp="1"/>
          </p:cNvSpPr>
          <p:nvPr>
            <p:ph type="title"/>
          </p:nvPr>
        </p:nvSpPr>
        <p:spPr>
          <a:xfrm>
            <a:off x="228842" y="46104"/>
            <a:ext cx="10515600" cy="1325563"/>
          </a:xfrm>
        </p:spPr>
        <p:txBody>
          <a:bodyPr>
            <a:normAutofit/>
          </a:bodyPr>
          <a:lstStyle/>
          <a:p>
            <a:r>
              <a:rPr lang="es-AR" sz="4000" dirty="0" smtClean="0">
                <a:solidFill>
                  <a:srgbClr val="002060"/>
                </a:solidFill>
                <a:latin typeface="+mn-lt"/>
              </a:rPr>
              <a:t>Data adquisition - Dataset</a:t>
            </a:r>
            <a:endParaRPr lang="es-AR" sz="4000" dirty="0">
              <a:solidFill>
                <a:srgbClr val="002060"/>
              </a:solidFill>
              <a:latin typeface="+mn-lt"/>
            </a:endParaRPr>
          </a:p>
        </p:txBody>
      </p:sp>
      <p:pic>
        <p:nvPicPr>
          <p:cNvPr id="5" name="Imagen 4"/>
          <p:cNvPicPr>
            <a:picLocks noChangeAspect="1"/>
          </p:cNvPicPr>
          <p:nvPr/>
        </p:nvPicPr>
        <p:blipFill>
          <a:blip r:embed="rId2"/>
          <a:stretch>
            <a:fillRect/>
          </a:stretch>
        </p:blipFill>
        <p:spPr>
          <a:xfrm>
            <a:off x="9393417" y="2679098"/>
            <a:ext cx="2180274" cy="2380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Cinta hacia arriba 11"/>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CuadroTexto 12"/>
          <p:cNvSpPr txBox="1"/>
          <p:nvPr/>
        </p:nvSpPr>
        <p:spPr>
          <a:xfrm>
            <a:off x="11168742" y="458614"/>
            <a:ext cx="435429" cy="369332"/>
          </a:xfrm>
          <a:prstGeom prst="rect">
            <a:avLst/>
          </a:prstGeom>
          <a:noFill/>
        </p:spPr>
        <p:txBody>
          <a:bodyPr wrap="square" rtlCol="0">
            <a:spAutoFit/>
          </a:bodyPr>
          <a:lstStyle/>
          <a:p>
            <a:r>
              <a:rPr lang="es-AR" b="1" dirty="0" smtClean="0"/>
              <a:t>02</a:t>
            </a:r>
            <a:endParaRPr lang="es-AR" b="1" dirty="0"/>
          </a:p>
        </p:txBody>
      </p:sp>
    </p:spTree>
    <p:extLst>
      <p:ext uri="{BB962C8B-B14F-4D97-AF65-F5344CB8AC3E}">
        <p14:creationId xmlns:p14="http://schemas.microsoft.com/office/powerpoint/2010/main" val="127778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36337" y="1634936"/>
            <a:ext cx="8847183" cy="46326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ítulo 1"/>
          <p:cNvSpPr>
            <a:spLocks noGrp="1"/>
          </p:cNvSpPr>
          <p:nvPr>
            <p:ph type="title"/>
          </p:nvPr>
        </p:nvSpPr>
        <p:spPr>
          <a:xfrm>
            <a:off x="228842" y="374183"/>
            <a:ext cx="10515600" cy="643459"/>
          </a:xfrm>
        </p:spPr>
        <p:txBody>
          <a:bodyPr>
            <a:normAutofit/>
          </a:bodyPr>
          <a:lstStyle/>
          <a:p>
            <a:r>
              <a:rPr lang="es-AR" sz="4000" dirty="0" smtClean="0">
                <a:solidFill>
                  <a:srgbClr val="002060"/>
                </a:solidFill>
                <a:latin typeface="+mn-lt"/>
              </a:rPr>
              <a:t>Data adquisition - Descripción </a:t>
            </a:r>
            <a:r>
              <a:rPr lang="es-AR" sz="4000" dirty="0">
                <a:solidFill>
                  <a:srgbClr val="002060"/>
                </a:solidFill>
                <a:latin typeface="+mn-lt"/>
              </a:rPr>
              <a:t>de las variables</a:t>
            </a:r>
          </a:p>
        </p:txBody>
      </p:sp>
      <p:cxnSp>
        <p:nvCxnSpPr>
          <p:cNvPr id="8" name="Conector recto 7"/>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02</a:t>
            </a:r>
            <a:endParaRPr lang="es-AR" b="1" dirty="0"/>
          </a:p>
        </p:txBody>
      </p:sp>
    </p:spTree>
    <p:extLst>
      <p:ext uri="{BB962C8B-B14F-4D97-AF65-F5344CB8AC3E}">
        <p14:creationId xmlns:p14="http://schemas.microsoft.com/office/powerpoint/2010/main" val="4204305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122682055"/>
              </p:ext>
            </p:extLst>
          </p:nvPr>
        </p:nvGraphicFramePr>
        <p:xfrm>
          <a:off x="226418" y="1161062"/>
          <a:ext cx="11745450" cy="5629551"/>
        </p:xfrm>
        <a:graphic>
          <a:graphicData uri="http://schemas.openxmlformats.org/drawingml/2006/table">
            <a:tbl>
              <a:tblPr firstRow="1" bandRow="1">
                <a:tableStyleId>{C083E6E3-FA7D-4D7B-A595-EF9225AFEA82}</a:tableStyleId>
              </a:tblPr>
              <a:tblGrid>
                <a:gridCol w="1803541">
                  <a:extLst>
                    <a:ext uri="{9D8B030D-6E8A-4147-A177-3AD203B41FA5}">
                      <a16:colId xmlns:a16="http://schemas.microsoft.com/office/drawing/2014/main" val="2212389428"/>
                    </a:ext>
                  </a:extLst>
                </a:gridCol>
                <a:gridCol w="8847222">
                  <a:extLst>
                    <a:ext uri="{9D8B030D-6E8A-4147-A177-3AD203B41FA5}">
                      <a16:colId xmlns:a16="http://schemas.microsoft.com/office/drawing/2014/main" val="326373007"/>
                    </a:ext>
                  </a:extLst>
                </a:gridCol>
                <a:gridCol w="1094687">
                  <a:extLst>
                    <a:ext uri="{9D8B030D-6E8A-4147-A177-3AD203B41FA5}">
                      <a16:colId xmlns:a16="http://schemas.microsoft.com/office/drawing/2014/main" val="2904826685"/>
                    </a:ext>
                  </a:extLst>
                </a:gridCol>
              </a:tblGrid>
              <a:tr h="325220">
                <a:tc gridSpan="3">
                  <a:txBody>
                    <a:bodyPr/>
                    <a:lstStyle/>
                    <a:p>
                      <a:pPr algn="ctr"/>
                      <a:r>
                        <a:rPr lang="es-AR" sz="1600" dirty="0" smtClean="0"/>
                        <a:t>Variables: Información demográfica del cliente</a:t>
                      </a:r>
                      <a:endParaRPr lang="es-AR" sz="1600" dirty="0">
                        <a:solidFill>
                          <a:srgbClr val="7030A0"/>
                        </a:solidFill>
                        <a:latin typeface="+mn-lt"/>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chemeClr val="accent5">
                        <a:lumMod val="20000"/>
                        <a:lumOff val="80000"/>
                      </a:schemeClr>
                    </a:solidFill>
                  </a:tcPr>
                </a:tc>
                <a:tc hMerge="1">
                  <a:txBody>
                    <a:bodyPr/>
                    <a:lstStyle/>
                    <a:p>
                      <a:endParaRPr lang="es-AR" dirty="0"/>
                    </a:p>
                  </a:txBody>
                  <a:tcPr/>
                </a:tc>
                <a:tc hMerge="1">
                  <a:txBody>
                    <a:bodyPr/>
                    <a:lstStyle/>
                    <a:p>
                      <a:pPr algn="ctr"/>
                      <a:endParaRPr lang="es-AR" sz="1600" dirty="0">
                        <a:solidFill>
                          <a:srgbClr val="7030A0"/>
                        </a:solidFill>
                        <a:latin typeface="+mn-lt"/>
                      </a:endParaRPr>
                    </a:p>
                  </a:txBody>
                  <a:tcPr>
                    <a:lnB w="12700" cap="flat" cmpd="sng" algn="ctr">
                      <a:noFill/>
                      <a:prstDash val="solid"/>
                      <a:round/>
                      <a:headEnd type="none" w="med" len="med"/>
                      <a:tailEnd type="none" w="med" len="med"/>
                    </a:lnB>
                  </a:tcPr>
                </a:tc>
                <a:extLst>
                  <a:ext uri="{0D108BD9-81ED-4DB2-BD59-A6C34878D82A}">
                    <a16:rowId xmlns:a16="http://schemas.microsoft.com/office/drawing/2014/main" val="1947540389"/>
                  </a:ext>
                </a:extLst>
              </a:tr>
              <a:tr h="295655">
                <a:tc>
                  <a:txBody>
                    <a:bodyPr/>
                    <a:lstStyle/>
                    <a:p>
                      <a:pPr algn="ctr"/>
                      <a:r>
                        <a:rPr lang="es-AR" sz="1400" b="1" dirty="0" smtClean="0"/>
                        <a:t>ncodpers</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Código del cliente.</a:t>
                      </a:r>
                      <a:endParaRPr lang="es-AR" sz="1400" dirty="0"/>
                    </a:p>
                  </a:txBody>
                  <a:tcPr/>
                </a:tc>
                <a:tc>
                  <a:txBody>
                    <a:bodyPr/>
                    <a:lstStyle/>
                    <a:p>
                      <a:pPr algn="ctr"/>
                      <a:r>
                        <a:rPr lang="es-AR" sz="1400" b="1" dirty="0" smtClean="0"/>
                        <a:t>int64</a:t>
                      </a:r>
                      <a:endParaRPr lang="es-AR" sz="1400" b="1" i="1" dirty="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140627403"/>
                  </a:ext>
                </a:extLst>
              </a:tr>
              <a:tr h="295655">
                <a:tc>
                  <a:txBody>
                    <a:bodyPr/>
                    <a:lstStyle/>
                    <a:p>
                      <a:pPr algn="ctr"/>
                      <a:r>
                        <a:rPr lang="es-AR" sz="1400" b="1" dirty="0" smtClean="0"/>
                        <a:t>ind_empleado</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Indice de empleados: A (Activo), B (Ex empleado),</a:t>
                      </a:r>
                      <a:r>
                        <a:rPr lang="es-AR" sz="1400" baseline="0" dirty="0" smtClean="0"/>
                        <a:t> F (Filial), N (No empleado), P (Pasivo).</a:t>
                      </a:r>
                      <a:endParaRPr lang="es-AR" sz="1400" dirty="0"/>
                    </a:p>
                  </a:txBody>
                  <a:tcPr/>
                </a:tc>
                <a:tc>
                  <a:txBody>
                    <a:bodyPr/>
                    <a:lstStyle/>
                    <a:p>
                      <a:pPr algn="ctr"/>
                      <a:r>
                        <a:rPr lang="es-AR" sz="1400" b="1" dirty="0" smtClean="0"/>
                        <a:t>object</a:t>
                      </a:r>
                      <a:endParaRPr lang="es-AR" sz="1400" b="1" i="1" dirty="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509549468"/>
                  </a:ext>
                </a:extLst>
              </a:tr>
              <a:tr h="327479">
                <a:tc>
                  <a:txBody>
                    <a:bodyPr/>
                    <a:lstStyle/>
                    <a:p>
                      <a:pPr algn="ctr"/>
                      <a:r>
                        <a:rPr lang="es-AR" sz="1400" b="1" dirty="0" smtClean="0"/>
                        <a:t>pais_residencia</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País de residencia del cliente.</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053731483"/>
                  </a:ext>
                </a:extLst>
              </a:tr>
              <a:tr h="327479">
                <a:tc>
                  <a:txBody>
                    <a:bodyPr/>
                    <a:lstStyle/>
                    <a:p>
                      <a:pPr algn="ctr"/>
                      <a:r>
                        <a:rPr lang="es-AR" sz="1400" b="1" dirty="0" smtClean="0"/>
                        <a:t>sexo</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Sexo del cliente.</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377098305"/>
                  </a:ext>
                </a:extLst>
              </a:tr>
              <a:tr h="327479">
                <a:tc>
                  <a:txBody>
                    <a:bodyPr/>
                    <a:lstStyle/>
                    <a:p>
                      <a:pPr algn="ctr"/>
                      <a:r>
                        <a:rPr lang="es-AR" sz="1400" b="1" dirty="0" smtClean="0"/>
                        <a:t>age</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Edad</a:t>
                      </a:r>
                      <a:r>
                        <a:rPr lang="es-AR" sz="1400" baseline="0" dirty="0" smtClean="0"/>
                        <a:t> del cliente.</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793403411"/>
                  </a:ext>
                </a:extLst>
              </a:tr>
              <a:tr h="327479">
                <a:tc>
                  <a:txBody>
                    <a:bodyPr/>
                    <a:lstStyle/>
                    <a:p>
                      <a:pPr algn="ctr"/>
                      <a:r>
                        <a:rPr lang="es-AR" sz="1400" b="1" dirty="0" smtClean="0"/>
                        <a:t>fecha_alta</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Fecha en la que el cliente paso a ser titular</a:t>
                      </a:r>
                      <a:r>
                        <a:rPr lang="es-AR" sz="1400" baseline="0" dirty="0" smtClean="0"/>
                        <a:t> de un contrato en el banco.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750992164"/>
                  </a:ext>
                </a:extLst>
              </a:tr>
              <a:tr h="295655">
                <a:tc>
                  <a:txBody>
                    <a:bodyPr/>
                    <a:lstStyle/>
                    <a:p>
                      <a:pPr algn="ctr"/>
                      <a:r>
                        <a:rPr lang="es-AR" sz="1400" b="1" dirty="0" smtClean="0"/>
                        <a:t>ind_nuevo</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Índice</a:t>
                      </a:r>
                      <a:r>
                        <a:rPr lang="es-AR" sz="1400" baseline="0" dirty="0" smtClean="0"/>
                        <a:t> de nuevos clientes. 1 si el cliente se registró en los últimos 6 meses.</a:t>
                      </a:r>
                      <a:endParaRPr lang="es-AR" sz="1400" dirty="0"/>
                    </a:p>
                  </a:txBody>
                  <a:tcPr/>
                </a:tc>
                <a:tc>
                  <a:txBody>
                    <a:bodyPr/>
                    <a:lstStyle/>
                    <a:p>
                      <a:pPr algn="ctr"/>
                      <a:r>
                        <a:rPr lang="es-AR" sz="1400" b="1" dirty="0" smtClean="0"/>
                        <a:t>float64</a:t>
                      </a:r>
                      <a:endParaRPr lang="es-AR" sz="1400" b="1" i="1" dirty="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255741953"/>
                  </a:ext>
                </a:extLst>
              </a:tr>
              <a:tr h="327479">
                <a:tc>
                  <a:txBody>
                    <a:bodyPr/>
                    <a:lstStyle/>
                    <a:p>
                      <a:pPr algn="ctr"/>
                      <a:r>
                        <a:rPr lang="es-AR" sz="1400" b="1" dirty="0" smtClean="0"/>
                        <a:t>antiguedad</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Antigüedad del cliente, en meses.</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09718300"/>
                  </a:ext>
                </a:extLst>
              </a:tr>
              <a:tr h="327479">
                <a:tc>
                  <a:txBody>
                    <a:bodyPr/>
                    <a:lstStyle/>
                    <a:p>
                      <a:pPr algn="ctr"/>
                      <a:r>
                        <a:rPr lang="es-AR" sz="1400" b="1" dirty="0" smtClean="0"/>
                        <a:t>ult_fec_cli_1t</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Última fecha como cliente principal.</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614255993"/>
                  </a:ext>
                </a:extLst>
              </a:tr>
              <a:tr h="502613">
                <a:tc>
                  <a:txBody>
                    <a:bodyPr/>
                    <a:lstStyle/>
                    <a:p>
                      <a:pPr algn="ctr"/>
                      <a:r>
                        <a:rPr lang="es-AR" sz="1400" b="1" dirty="0" smtClean="0"/>
                        <a:t>indrel_1mes</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Tipo de cliente al comienzo del mes: 1 (Primer cliente/Principal), 2 (Copropietario), P (Potencial), 3 (Antiguo principal), </a:t>
                      </a:r>
                    </a:p>
                    <a:p>
                      <a:r>
                        <a:rPr lang="es-AR" sz="1400" dirty="0" smtClean="0"/>
                        <a:t>4 (antiguo copropietario).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608004011"/>
                  </a:ext>
                </a:extLst>
              </a:tr>
              <a:tr h="327479">
                <a:tc>
                  <a:txBody>
                    <a:bodyPr/>
                    <a:lstStyle/>
                    <a:p>
                      <a:pPr algn="ctr"/>
                      <a:r>
                        <a:rPr lang="es-AR" sz="1400" b="1" dirty="0" smtClean="0"/>
                        <a:t>indresi</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Índice de residencia:</a:t>
                      </a:r>
                      <a:r>
                        <a:rPr lang="es-AR" sz="1400" baseline="0" dirty="0" smtClean="0"/>
                        <a:t> S (Sí) o N (No) si el país de residencia es el mismo que el del banco.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653158873"/>
                  </a:ext>
                </a:extLst>
              </a:tr>
              <a:tr h="327479">
                <a:tc>
                  <a:txBody>
                    <a:bodyPr/>
                    <a:lstStyle/>
                    <a:p>
                      <a:pPr algn="ctr"/>
                      <a:r>
                        <a:rPr lang="es-AR" sz="1400" b="1" dirty="0" smtClean="0"/>
                        <a:t>canal_entrada</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Canal utilizado por el cliente para unirse.</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862305915"/>
                  </a:ext>
                </a:extLst>
              </a:tr>
              <a:tr h="327479">
                <a:tc>
                  <a:txBody>
                    <a:bodyPr/>
                    <a:lstStyle/>
                    <a:p>
                      <a:pPr algn="ctr"/>
                      <a:r>
                        <a:rPr lang="es-AR" sz="1400" b="1" dirty="0" smtClean="0"/>
                        <a:t>nomprov</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Nombre de la provincia.</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3177599293"/>
                  </a:ext>
                </a:extLst>
              </a:tr>
              <a:tr h="295655">
                <a:tc>
                  <a:txBody>
                    <a:bodyPr/>
                    <a:lstStyle/>
                    <a:p>
                      <a:pPr algn="ctr"/>
                      <a:r>
                        <a:rPr lang="es-AR" sz="1400" b="1" dirty="0" smtClean="0"/>
                        <a:t>ind_actividad_cliente</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Índice</a:t>
                      </a:r>
                      <a:r>
                        <a:rPr lang="es-AR" sz="1400" baseline="0" dirty="0" smtClean="0"/>
                        <a:t> de actividad: 1 (Cliente activo), 0 (Cliente inactivo).</a:t>
                      </a:r>
                      <a:endParaRPr lang="es-AR" sz="1400" dirty="0"/>
                    </a:p>
                  </a:txBody>
                  <a:tcPr/>
                </a:tc>
                <a:tc>
                  <a:txBody>
                    <a:bodyPr/>
                    <a:lstStyle/>
                    <a:p>
                      <a:pPr algn="ctr"/>
                      <a:r>
                        <a:rPr lang="es-AR" sz="1400" b="1" dirty="0" smtClean="0"/>
                        <a:t>float64</a:t>
                      </a:r>
                      <a:endParaRPr lang="es-AR" sz="1400" b="1" i="1" dirty="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4184844398"/>
                  </a:ext>
                </a:extLst>
              </a:tr>
              <a:tr h="295655">
                <a:tc>
                  <a:txBody>
                    <a:bodyPr/>
                    <a:lstStyle/>
                    <a:p>
                      <a:pPr algn="ctr"/>
                      <a:r>
                        <a:rPr lang="es-AR" sz="1400" b="1" dirty="0" smtClean="0"/>
                        <a:t>renta</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Ingreso bruto del hogar.</a:t>
                      </a:r>
                      <a:endParaRPr lang="es-AR" sz="1400" dirty="0"/>
                    </a:p>
                  </a:txBody>
                  <a:tcPr/>
                </a:tc>
                <a:tc>
                  <a:txBody>
                    <a:bodyPr/>
                    <a:lstStyle/>
                    <a:p>
                      <a:pPr algn="ctr"/>
                      <a:r>
                        <a:rPr lang="es-AR" sz="1400" b="1" dirty="0" smtClean="0"/>
                        <a:t>float64</a:t>
                      </a:r>
                      <a:endParaRPr lang="es-AR" sz="1400" b="1" i="1" dirty="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3834734793"/>
                  </a:ext>
                </a:extLst>
              </a:tr>
              <a:tr h="295655">
                <a:tc>
                  <a:txBody>
                    <a:bodyPr/>
                    <a:lstStyle/>
                    <a:p>
                      <a:pPr algn="ctr"/>
                      <a:r>
                        <a:rPr lang="es-AR" sz="1400" b="1" dirty="0" smtClean="0"/>
                        <a:t>segmento</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Segmentación: 01 (VIP), 02 (Particulares), 03 (Graduado universitario).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object</a:t>
                      </a:r>
                      <a:endParaRPr lang="es-AR" sz="1400" b="1" i="1" dirty="0" smtClean="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329200311"/>
                  </a:ext>
                </a:extLst>
              </a:tr>
            </a:tbl>
          </a:graphicData>
        </a:graphic>
      </p:graphicFrame>
      <p:sp>
        <p:nvSpPr>
          <p:cNvPr id="6" name="Título 1"/>
          <p:cNvSpPr>
            <a:spLocks noGrp="1"/>
          </p:cNvSpPr>
          <p:nvPr>
            <p:ph type="title"/>
          </p:nvPr>
        </p:nvSpPr>
        <p:spPr>
          <a:xfrm>
            <a:off x="228842" y="374183"/>
            <a:ext cx="10515600" cy="643459"/>
          </a:xfrm>
        </p:spPr>
        <p:txBody>
          <a:bodyPr>
            <a:normAutofit/>
          </a:bodyPr>
          <a:lstStyle/>
          <a:p>
            <a:r>
              <a:rPr lang="es-AR" sz="4000" dirty="0" smtClean="0">
                <a:solidFill>
                  <a:srgbClr val="002060"/>
                </a:solidFill>
                <a:latin typeface="+mn-lt"/>
              </a:rPr>
              <a:t>Data adquisition - Descripción </a:t>
            </a:r>
            <a:r>
              <a:rPr lang="es-AR" sz="4000" dirty="0">
                <a:solidFill>
                  <a:srgbClr val="002060"/>
                </a:solidFill>
                <a:latin typeface="+mn-lt"/>
              </a:rPr>
              <a:t>de las variables</a:t>
            </a:r>
          </a:p>
        </p:txBody>
      </p:sp>
      <p:cxnSp>
        <p:nvCxnSpPr>
          <p:cNvPr id="7" name="Conector recto 6"/>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Cinta hacia arriba 7"/>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p:cNvSpPr txBox="1"/>
          <p:nvPr/>
        </p:nvSpPr>
        <p:spPr>
          <a:xfrm>
            <a:off x="11168742" y="458614"/>
            <a:ext cx="435429" cy="369332"/>
          </a:xfrm>
          <a:prstGeom prst="rect">
            <a:avLst/>
          </a:prstGeom>
          <a:noFill/>
        </p:spPr>
        <p:txBody>
          <a:bodyPr wrap="square" rtlCol="0">
            <a:spAutoFit/>
          </a:bodyPr>
          <a:lstStyle/>
          <a:p>
            <a:r>
              <a:rPr lang="es-AR" b="1" dirty="0" smtClean="0"/>
              <a:t>02</a:t>
            </a:r>
            <a:endParaRPr lang="es-AR" b="1" dirty="0"/>
          </a:p>
        </p:txBody>
      </p:sp>
    </p:spTree>
    <p:extLst>
      <p:ext uri="{BB962C8B-B14F-4D97-AF65-F5344CB8AC3E}">
        <p14:creationId xmlns:p14="http://schemas.microsoft.com/office/powerpoint/2010/main" val="22012744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p:cNvGraphicFramePr>
            <a:graphicFrameLocks noGrp="1"/>
          </p:cNvGraphicFramePr>
          <p:nvPr>
            <p:extLst>
              <p:ext uri="{D42A27DB-BD31-4B8C-83A1-F6EECF244321}">
                <p14:modId xmlns:p14="http://schemas.microsoft.com/office/powerpoint/2010/main" val="336674130"/>
              </p:ext>
            </p:extLst>
          </p:nvPr>
        </p:nvGraphicFramePr>
        <p:xfrm>
          <a:off x="228843" y="1426228"/>
          <a:ext cx="11492896" cy="4820920"/>
        </p:xfrm>
        <a:graphic>
          <a:graphicData uri="http://schemas.openxmlformats.org/drawingml/2006/table">
            <a:tbl>
              <a:tblPr firstRow="1" bandRow="1">
                <a:tableStyleId>{C083E6E3-FA7D-4D7B-A595-EF9225AFEA82}</a:tableStyleId>
              </a:tblPr>
              <a:tblGrid>
                <a:gridCol w="1793280">
                  <a:extLst>
                    <a:ext uri="{9D8B030D-6E8A-4147-A177-3AD203B41FA5}">
                      <a16:colId xmlns:a16="http://schemas.microsoft.com/office/drawing/2014/main" val="2212389428"/>
                    </a:ext>
                  </a:extLst>
                </a:gridCol>
                <a:gridCol w="2482324">
                  <a:extLst>
                    <a:ext uri="{9D8B030D-6E8A-4147-A177-3AD203B41FA5}">
                      <a16:colId xmlns:a16="http://schemas.microsoft.com/office/drawing/2014/main" val="326373007"/>
                    </a:ext>
                  </a:extLst>
                </a:gridCol>
                <a:gridCol w="1272080">
                  <a:extLst>
                    <a:ext uri="{9D8B030D-6E8A-4147-A177-3AD203B41FA5}">
                      <a16:colId xmlns:a16="http://schemas.microsoft.com/office/drawing/2014/main" val="1323467550"/>
                    </a:ext>
                  </a:extLst>
                </a:gridCol>
                <a:gridCol w="2164304">
                  <a:extLst>
                    <a:ext uri="{9D8B030D-6E8A-4147-A177-3AD203B41FA5}">
                      <a16:colId xmlns:a16="http://schemas.microsoft.com/office/drawing/2014/main" val="3199257979"/>
                    </a:ext>
                  </a:extLst>
                </a:gridCol>
                <a:gridCol w="2650169">
                  <a:extLst>
                    <a:ext uri="{9D8B030D-6E8A-4147-A177-3AD203B41FA5}">
                      <a16:colId xmlns:a16="http://schemas.microsoft.com/office/drawing/2014/main" val="1978827735"/>
                    </a:ext>
                  </a:extLst>
                </a:gridCol>
                <a:gridCol w="1130739">
                  <a:extLst>
                    <a:ext uri="{9D8B030D-6E8A-4147-A177-3AD203B41FA5}">
                      <a16:colId xmlns:a16="http://schemas.microsoft.com/office/drawing/2014/main" val="2834937213"/>
                    </a:ext>
                  </a:extLst>
                </a:gridCol>
              </a:tblGrid>
              <a:tr h="370840">
                <a:tc gridSpan="5">
                  <a:txBody>
                    <a:bodyPr/>
                    <a:lstStyle/>
                    <a:p>
                      <a:pPr algn="ctr"/>
                      <a:r>
                        <a:rPr lang="es-AR" sz="1600" dirty="0" smtClean="0"/>
                        <a:t>Variables: Comportamiento</a:t>
                      </a:r>
                      <a:r>
                        <a:rPr lang="es-AR" sz="1600" baseline="0" dirty="0" smtClean="0"/>
                        <a:t> de compra productos ofrecidos por el banco</a:t>
                      </a:r>
                      <a:endParaRPr lang="es-AR" sz="1600" dirty="0">
                        <a:solidFill>
                          <a:schemeClr val="bg1"/>
                        </a:solidFill>
                        <a:latin typeface="+mn-lt"/>
                      </a:endParaRPr>
                    </a:p>
                  </a:txBody>
                  <a:tcPr>
                    <a:lnL w="12700" cap="flat" cmpd="sng" algn="ctr">
                      <a:solidFill>
                        <a:schemeClr val="bg1">
                          <a:lumMod val="75000"/>
                        </a:schemeClr>
                      </a:solidFill>
                      <a:prstDash val="solid"/>
                      <a:round/>
                      <a:headEnd type="none" w="med" len="med"/>
                      <a:tailEnd type="none" w="med" len="med"/>
                    </a:lnL>
                    <a:solidFill>
                      <a:schemeClr val="accent5">
                        <a:lumMod val="20000"/>
                        <a:lumOff val="80000"/>
                      </a:schemeClr>
                    </a:solidFill>
                  </a:tcPr>
                </a:tc>
                <a:tc hMerge="1">
                  <a:txBody>
                    <a:bodyPr/>
                    <a:lstStyle/>
                    <a:p>
                      <a:endParaRPr lang="es-AR" dirty="0"/>
                    </a:p>
                  </a:txBody>
                  <a:tcPr/>
                </a:tc>
                <a:tc hMerge="1">
                  <a:txBody>
                    <a:bodyPr/>
                    <a:lstStyle/>
                    <a:p>
                      <a:endParaRPr lang="es-AR"/>
                    </a:p>
                  </a:txBody>
                  <a:tcPr/>
                </a:tc>
                <a:tc hMerge="1">
                  <a:txBody>
                    <a:bodyPr/>
                    <a:lstStyle/>
                    <a:p>
                      <a:pPr algn="ctr"/>
                      <a:endParaRPr lang="es-AR" sz="1600" dirty="0">
                        <a:solidFill>
                          <a:srgbClr val="7030A0"/>
                        </a:solidFill>
                        <a:latin typeface="+mn-lt"/>
                      </a:endParaRPr>
                    </a:p>
                  </a:txBody>
                  <a:tcPr>
                    <a:solidFill>
                      <a:srgbClr val="C00000"/>
                    </a:solidFill>
                  </a:tcPr>
                </a:tc>
                <a:tc hMerge="1">
                  <a:txBody>
                    <a:bodyPr/>
                    <a:lstStyle/>
                    <a:p>
                      <a:pPr algn="ctr"/>
                      <a:endParaRPr lang="es-AR" sz="1600" dirty="0">
                        <a:solidFill>
                          <a:srgbClr val="7030A0"/>
                        </a:solidFill>
                        <a:latin typeface="+mn-lt"/>
                      </a:endParaRPr>
                    </a:p>
                  </a:txBody>
                  <a:tcPr>
                    <a:solidFill>
                      <a:srgbClr val="C00000"/>
                    </a:solidFill>
                  </a:tcPr>
                </a:tc>
                <a:tc>
                  <a:txBody>
                    <a:bodyPr/>
                    <a:lstStyle/>
                    <a:p>
                      <a:pPr algn="ctr"/>
                      <a:endParaRPr lang="es-AR" sz="1600" dirty="0">
                        <a:solidFill>
                          <a:schemeClr val="bg1"/>
                        </a:solidFill>
                        <a:latin typeface="+mn-lt"/>
                      </a:endParaRPr>
                    </a:p>
                  </a:txBody>
                  <a:tcPr>
                    <a:lnR w="12700" cap="flat" cmpd="sng" algn="ctr">
                      <a:solidFill>
                        <a:schemeClr val="bg1">
                          <a:lumMod val="75000"/>
                        </a:schemeClr>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1947540389"/>
                  </a:ext>
                </a:extLst>
              </a:tr>
              <a:tr h="370840">
                <a:tc>
                  <a:txBody>
                    <a:bodyPr/>
                    <a:lstStyle/>
                    <a:p>
                      <a:pPr algn="ctr"/>
                      <a:r>
                        <a:rPr lang="es-AR" sz="1400" b="1" dirty="0" smtClean="0"/>
                        <a:t>ind_ahor_fin_ult1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a:t>
                      </a:r>
                      <a:r>
                        <a:rPr lang="es-AR" sz="1400" baseline="0" dirty="0" smtClean="0"/>
                        <a:t> de ahorro.</a:t>
                      </a:r>
                      <a:endParaRPr lang="es-AR" sz="1400" dirty="0"/>
                    </a:p>
                  </a:txBody>
                  <a:tcPr/>
                </a:tc>
                <a:tc>
                  <a:txBody>
                    <a:bodyPr/>
                    <a:lstStyle/>
                    <a:p>
                      <a:pPr algn="ctr"/>
                      <a:r>
                        <a:rPr lang="es-AR" sz="1400" b="1" dirty="0" smtClean="0"/>
                        <a:t>int64</a:t>
                      </a:r>
                      <a:endParaRPr lang="es-AR" sz="1400" b="1" dirty="0"/>
                    </a:p>
                  </a:txBody>
                  <a:tcPr>
                    <a:lnR w="12700" cap="flat" cmpd="sng" algn="ctr">
                      <a:solidFill>
                        <a:schemeClr val="bg1">
                          <a:lumMod val="75000"/>
                        </a:schemeClr>
                      </a:solidFill>
                      <a:prstDash val="solid"/>
                      <a:round/>
                      <a:headEnd type="none" w="med" len="med"/>
                      <a:tailEnd type="none" w="med" len="med"/>
                    </a:lnR>
                  </a:tcPr>
                </a:tc>
                <a:tc>
                  <a:txBody>
                    <a:bodyPr/>
                    <a:lstStyle/>
                    <a:p>
                      <a:pPr algn="ctr"/>
                      <a:r>
                        <a:rPr lang="es-AR" sz="1400" b="1" dirty="0" smtClean="0"/>
                        <a:t>ind_ecue_fin_ult1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a:t>
                      </a:r>
                      <a:r>
                        <a:rPr lang="es-AR" sz="1400" baseline="0" dirty="0" smtClean="0"/>
                        <a:t> electrónica. </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140627403"/>
                  </a:ext>
                </a:extLst>
              </a:tr>
              <a:tr h="370840">
                <a:tc>
                  <a:txBody>
                    <a:bodyPr/>
                    <a:lstStyle/>
                    <a:p>
                      <a:pPr algn="ctr"/>
                      <a:r>
                        <a:rPr lang="es-AR" sz="1400" b="1" dirty="0" smtClean="0"/>
                        <a:t>ind_aval_fin_ult1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Garantías.</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algn="ctr"/>
                      <a:r>
                        <a:rPr lang="es-AR" sz="1400" b="1" dirty="0" smtClean="0"/>
                        <a:t>ind_fond_fin_ult1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Fondos.</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509549468"/>
                  </a:ext>
                </a:extLst>
              </a:tr>
              <a:tr h="370840">
                <a:tc>
                  <a:txBody>
                    <a:bodyPr/>
                    <a:lstStyle/>
                    <a:p>
                      <a:pPr algn="ctr"/>
                      <a:r>
                        <a:rPr lang="es-AR" sz="1400" b="1" dirty="0" smtClean="0"/>
                        <a:t>ind_cco_fin_ult1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a:t>
                      </a:r>
                      <a:r>
                        <a:rPr lang="es-AR" sz="1400" baseline="0" dirty="0" smtClean="0"/>
                        <a:t> corriente.</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algn="ctr"/>
                      <a:r>
                        <a:rPr lang="es-AR" sz="1400" b="1" dirty="0" smtClean="0"/>
                        <a:t>ind_hip_fin_ult1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Hipoteca.</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053731483"/>
                  </a:ext>
                </a:extLst>
              </a:tr>
              <a:tr h="370840">
                <a:tc>
                  <a:txBody>
                    <a:bodyPr/>
                    <a:lstStyle/>
                    <a:p>
                      <a:pPr algn="ctr"/>
                      <a:r>
                        <a:rPr lang="es-AR" sz="1400" b="1" dirty="0" smtClean="0"/>
                        <a:t>ind_cder_fin_ult1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a:t>
                      </a:r>
                      <a:r>
                        <a:rPr lang="es-AR" sz="1400" baseline="0" dirty="0" smtClean="0"/>
                        <a:t> derivada.</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algn="ctr"/>
                      <a:r>
                        <a:rPr lang="es-AR" sz="1400" b="1" dirty="0" smtClean="0"/>
                        <a:t>ind_plan_fin_ult1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Pensiones.</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377098305"/>
                  </a:ext>
                </a:extLst>
              </a:tr>
              <a:tr h="370840">
                <a:tc>
                  <a:txBody>
                    <a:bodyPr/>
                    <a:lstStyle/>
                    <a:p>
                      <a:pPr algn="ctr"/>
                      <a:r>
                        <a:rPr lang="es-AR" sz="1400" b="1" dirty="0" smtClean="0"/>
                        <a:t>ind_cno_fin_ult1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 de Nómina.</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ind_pres_fin_ult1</a:t>
                      </a:r>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Préstamos.</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793403411"/>
                  </a:ext>
                </a:extLst>
              </a:tr>
              <a:tr h="370840">
                <a:tc>
                  <a:txBody>
                    <a:bodyPr/>
                    <a:lstStyle/>
                    <a:p>
                      <a:pPr algn="ctr"/>
                      <a:r>
                        <a:rPr lang="es-AR" sz="1400" b="1" dirty="0" smtClean="0"/>
                        <a:t>ind_ctju_fin_ult1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 Junior.</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ind_reca_fin_ult1</a:t>
                      </a:r>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Impuestos.</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750992164"/>
                  </a:ext>
                </a:extLst>
              </a:tr>
              <a:tr h="370840">
                <a:tc>
                  <a:txBody>
                    <a:bodyPr/>
                    <a:lstStyle/>
                    <a:p>
                      <a:pPr algn="ctr"/>
                      <a:r>
                        <a:rPr lang="es-AR" sz="1400" b="1" dirty="0" smtClean="0"/>
                        <a:t>ind_ctma_fin_ult1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 más particular.</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ind_tjcr_fin_ult1</a:t>
                      </a:r>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Tarjeta</a:t>
                      </a:r>
                      <a:r>
                        <a:rPr lang="es-AR" sz="1400" baseline="0" dirty="0" smtClean="0"/>
                        <a:t> de crédito.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255741953"/>
                  </a:ext>
                </a:extLst>
              </a:tr>
              <a:tr h="370840">
                <a:tc>
                  <a:txBody>
                    <a:bodyPr/>
                    <a:lstStyle/>
                    <a:p>
                      <a:pPr algn="ctr"/>
                      <a:r>
                        <a:rPr lang="es-AR" sz="1400" b="1" dirty="0" smtClean="0"/>
                        <a:t>ind_ctop_fin_ult1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a:t>
                      </a:r>
                      <a:r>
                        <a:rPr lang="es-AR" sz="1400" baseline="0" dirty="0" smtClean="0"/>
                        <a:t> particular.</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ind_valo_fin_ult1</a:t>
                      </a:r>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Valores.</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09718300"/>
                  </a:ext>
                </a:extLst>
              </a:tr>
              <a:tr h="370840">
                <a:tc>
                  <a:txBody>
                    <a:bodyPr/>
                    <a:lstStyle/>
                    <a:p>
                      <a:pPr algn="ctr"/>
                      <a:r>
                        <a:rPr lang="es-AR" sz="1400" b="1" dirty="0" smtClean="0"/>
                        <a:t>ind_ctpp_fin_ult1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 Plus</a:t>
                      </a:r>
                      <a:r>
                        <a:rPr lang="es-AR" sz="1400" baseline="0" dirty="0" smtClean="0"/>
                        <a:t> en particular.</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ind_viv_fin_ult1</a:t>
                      </a:r>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Cuenta de inicio.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614255993"/>
                  </a:ext>
                </a:extLst>
              </a:tr>
              <a:tr h="370840">
                <a:tc>
                  <a:txBody>
                    <a:bodyPr/>
                    <a:lstStyle/>
                    <a:p>
                      <a:pPr algn="ctr"/>
                      <a:r>
                        <a:rPr lang="es-AR" sz="1400" b="1" dirty="0" smtClean="0"/>
                        <a:t>ind_deco_fin_ult1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Depósitos a</a:t>
                      </a:r>
                      <a:r>
                        <a:rPr lang="es-AR" sz="1400" baseline="0" dirty="0" smtClean="0"/>
                        <a:t> corto plazo.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ind_nomina_ult1</a:t>
                      </a:r>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Nómina de</a:t>
                      </a:r>
                      <a:r>
                        <a:rPr lang="es-AR" sz="1400" baseline="0" dirty="0" smtClean="0"/>
                        <a:t> Sueldos.</a:t>
                      </a:r>
                      <a:endParaRPr lang="es-AR" sz="1400" dirty="0"/>
                    </a:p>
                  </a:txBody>
                  <a:tcPr/>
                </a:tc>
                <a:tc>
                  <a:txBody>
                    <a:bodyPr/>
                    <a:lstStyle/>
                    <a:p>
                      <a:pPr algn="ctr"/>
                      <a:r>
                        <a:rPr lang="es-AR" sz="1400" b="1" dirty="0" smtClean="0"/>
                        <a:t>float64</a:t>
                      </a:r>
                      <a:endParaRPr lang="es-AR" sz="1400" b="1" dirty="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608004011"/>
                  </a:ext>
                </a:extLst>
              </a:tr>
              <a:tr h="370840">
                <a:tc>
                  <a:txBody>
                    <a:bodyPr/>
                    <a:lstStyle/>
                    <a:p>
                      <a:pPr algn="ctr"/>
                      <a:r>
                        <a:rPr lang="es-AR" sz="1400" b="1" dirty="0" smtClean="0"/>
                        <a:t>ind_deme_fin_ult1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Depósitos a mediano plazo.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ind_nom_pens_ult1</a:t>
                      </a:r>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Nómina de Pensiones.</a:t>
                      </a:r>
                      <a:endParaRPr lang="es-AR" sz="1400" dirty="0"/>
                    </a:p>
                  </a:txBody>
                  <a:tcPr/>
                </a:tc>
                <a:tc>
                  <a:txBody>
                    <a:bodyPr/>
                    <a:lstStyle/>
                    <a:p>
                      <a:pPr algn="ctr"/>
                      <a:r>
                        <a:rPr lang="es-AR" sz="1400" b="1" dirty="0" smtClean="0"/>
                        <a:t>float64</a:t>
                      </a:r>
                      <a:endParaRPr lang="es-AR" sz="1400" b="1" dirty="0"/>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653158873"/>
                  </a:ext>
                </a:extLst>
              </a:tr>
              <a:tr h="370840">
                <a:tc>
                  <a:txBody>
                    <a:bodyPr/>
                    <a:lstStyle/>
                    <a:p>
                      <a:pPr algn="ctr"/>
                      <a:r>
                        <a:rPr lang="es-AR" sz="1400" b="1" dirty="0" smtClean="0"/>
                        <a:t>ind_dela_fin_ult1</a:t>
                      </a:r>
                      <a:endParaRPr lang="es-AR" sz="1400" b="1" dirty="0"/>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Depósitos</a:t>
                      </a:r>
                      <a:r>
                        <a:rPr lang="es-AR" sz="1400" baseline="0" dirty="0" smtClean="0"/>
                        <a:t> a largo plazo.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ind_recibo_ult1</a:t>
                      </a:r>
                    </a:p>
                  </a:txBody>
                  <a:tcPr>
                    <a:lnL w="12700" cap="flat" cmpd="sng" algn="ctr">
                      <a:solidFill>
                        <a:schemeClr val="bg1">
                          <a:lumMod val="75000"/>
                        </a:schemeClr>
                      </a:solidFill>
                      <a:prstDash val="solid"/>
                      <a:round/>
                      <a:headEnd type="none" w="med" len="med"/>
                      <a:tailEnd type="none" w="med" len="med"/>
                    </a:lnL>
                  </a:tcPr>
                </a:tc>
                <a:tc>
                  <a:txBody>
                    <a:bodyPr/>
                    <a:lstStyle/>
                    <a:p>
                      <a:r>
                        <a:rPr lang="es-AR" sz="1400" dirty="0" smtClean="0"/>
                        <a:t>Débito directo.</a:t>
                      </a:r>
                      <a:endParaRPr lang="es-A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400" b="1" dirty="0" smtClean="0"/>
                        <a:t>int64</a:t>
                      </a: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862305915"/>
                  </a:ext>
                </a:extLst>
              </a:tr>
            </a:tbl>
          </a:graphicData>
        </a:graphic>
      </p:graphicFrame>
      <p:sp>
        <p:nvSpPr>
          <p:cNvPr id="7" name="Título 1"/>
          <p:cNvSpPr>
            <a:spLocks noGrp="1"/>
          </p:cNvSpPr>
          <p:nvPr>
            <p:ph type="title"/>
          </p:nvPr>
        </p:nvSpPr>
        <p:spPr>
          <a:xfrm>
            <a:off x="228842" y="374183"/>
            <a:ext cx="10515600" cy="643459"/>
          </a:xfrm>
        </p:spPr>
        <p:txBody>
          <a:bodyPr>
            <a:normAutofit/>
          </a:bodyPr>
          <a:lstStyle/>
          <a:p>
            <a:r>
              <a:rPr lang="es-AR" sz="4000" dirty="0" smtClean="0">
                <a:solidFill>
                  <a:srgbClr val="002060"/>
                </a:solidFill>
                <a:latin typeface="+mn-lt"/>
              </a:rPr>
              <a:t>Data adquisition - Descripción </a:t>
            </a:r>
            <a:r>
              <a:rPr lang="es-AR" sz="4000" dirty="0">
                <a:solidFill>
                  <a:srgbClr val="002060"/>
                </a:solidFill>
                <a:latin typeface="+mn-lt"/>
              </a:rPr>
              <a:t>de las variables</a:t>
            </a:r>
          </a:p>
        </p:txBody>
      </p:sp>
      <p:cxnSp>
        <p:nvCxnSpPr>
          <p:cNvPr id="8" name="Conector recto 7"/>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02</a:t>
            </a:r>
            <a:endParaRPr lang="es-AR" b="1" dirty="0"/>
          </a:p>
        </p:txBody>
      </p:sp>
    </p:spTree>
    <p:extLst>
      <p:ext uri="{BB962C8B-B14F-4D97-AF65-F5344CB8AC3E}">
        <p14:creationId xmlns:p14="http://schemas.microsoft.com/office/powerpoint/2010/main" val="236763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1019" y="24877"/>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a:t>
            </a:r>
            <a:r>
              <a:rPr lang="es-AR" sz="4000" dirty="0" smtClean="0">
                <a:solidFill>
                  <a:srgbClr val="002060"/>
                </a:solidFill>
                <a:latin typeface="+mn-lt"/>
              </a:rPr>
              <a:t>xploratorio de Datos (EDA)</a:t>
            </a:r>
            <a:endParaRPr lang="es-AR" sz="4000" dirty="0">
              <a:solidFill>
                <a:srgbClr val="002060"/>
              </a:solidFill>
              <a:latin typeface="+mn-lt"/>
            </a:endParaRPr>
          </a:p>
        </p:txBody>
      </p:sp>
      <p:pic>
        <p:nvPicPr>
          <p:cNvPr id="4" name="Imagen 3"/>
          <p:cNvPicPr>
            <a:picLocks noChangeAspect="1"/>
          </p:cNvPicPr>
          <p:nvPr/>
        </p:nvPicPr>
        <p:blipFill rotWithShape="1">
          <a:blip r:embed="rId2"/>
          <a:srcRect b="36412"/>
          <a:stretch/>
        </p:blipFill>
        <p:spPr>
          <a:xfrm>
            <a:off x="4011550" y="1886164"/>
            <a:ext cx="4026462" cy="4460895"/>
          </a:xfrm>
          <a:prstGeom prst="rect">
            <a:avLst/>
          </a:prstGeom>
          <a:ln>
            <a:noFill/>
          </a:ln>
          <a:effectLst>
            <a:outerShdw blurRad="190500" algn="tl" rotWithShape="0">
              <a:srgbClr val="000000">
                <a:alpha val="70000"/>
              </a:srgbClr>
            </a:outerShdw>
          </a:effectLst>
        </p:spPr>
      </p:pic>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inta hacia arriba 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211870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0133" y="1530338"/>
            <a:ext cx="8096552" cy="5961647"/>
          </a:xfrm>
        </p:spPr>
        <p:txBody>
          <a:bodyPr>
            <a:noAutofit/>
          </a:bodyPr>
          <a:lstStyle/>
          <a:p>
            <a:pPr marL="0" indent="0" algn="just">
              <a:lnSpc>
                <a:spcPct val="100000"/>
              </a:lnSpc>
              <a:spcBef>
                <a:spcPts val="1200"/>
              </a:spcBef>
              <a:buNone/>
            </a:pPr>
            <a:r>
              <a:rPr lang="es-AR" sz="2000" dirty="0" smtClean="0">
                <a:solidFill>
                  <a:srgbClr val="C00000"/>
                </a:solidFill>
              </a:rPr>
              <a:t>¿</a:t>
            </a:r>
            <a:r>
              <a:rPr lang="es-AR" sz="2000" dirty="0" smtClean="0"/>
              <a:t>Qué rango de edad presenta la cartera de clientes</a:t>
            </a:r>
            <a:r>
              <a:rPr lang="es-AR" sz="2000" dirty="0" smtClean="0">
                <a:solidFill>
                  <a:srgbClr val="C00000"/>
                </a:solidFill>
              </a:rPr>
              <a:t>?</a:t>
            </a:r>
          </a:p>
          <a:p>
            <a:pPr marL="0" indent="0" algn="just">
              <a:lnSpc>
                <a:spcPct val="100000"/>
              </a:lnSpc>
              <a:spcBef>
                <a:spcPts val="1200"/>
              </a:spcBef>
              <a:buNone/>
            </a:pPr>
            <a:r>
              <a:rPr lang="es-AR" sz="2000" dirty="0" smtClean="0">
                <a:solidFill>
                  <a:srgbClr val="C00000"/>
                </a:solidFill>
              </a:rPr>
              <a:t>¿</a:t>
            </a:r>
            <a:r>
              <a:rPr lang="es-AR" sz="2000" dirty="0" smtClean="0"/>
              <a:t>Qué rango de ingreso presentan los clientes</a:t>
            </a:r>
            <a:r>
              <a:rPr lang="es-AR" sz="2000" dirty="0" smtClean="0">
                <a:solidFill>
                  <a:srgbClr val="C00000"/>
                </a:solidFill>
              </a:rPr>
              <a:t>?</a:t>
            </a:r>
          </a:p>
          <a:p>
            <a:pPr marL="0" indent="0" algn="just">
              <a:lnSpc>
                <a:spcPct val="100000"/>
              </a:lnSpc>
              <a:spcBef>
                <a:spcPts val="1200"/>
              </a:spcBef>
              <a:buNone/>
            </a:pPr>
            <a:r>
              <a:rPr lang="es-AR" sz="2000" dirty="0" smtClean="0">
                <a:solidFill>
                  <a:srgbClr val="C00000"/>
                </a:solidFill>
              </a:rPr>
              <a:t>¿</a:t>
            </a:r>
            <a:r>
              <a:rPr lang="es-AR" sz="2000" dirty="0" smtClean="0"/>
              <a:t>Qué género y segmento predominan</a:t>
            </a:r>
            <a:r>
              <a:rPr lang="es-AR" sz="2000" dirty="0" smtClean="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Cómo se distribuye la antigüedad de los clientes</a:t>
            </a:r>
            <a:r>
              <a:rPr lang="es-AR" sz="2000" dirty="0" smtClean="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Qué tipo de clientes predomina, nuevos o antiguos</a:t>
            </a:r>
            <a:r>
              <a:rPr lang="es-AR" sz="2000" dirty="0" smtClean="0">
                <a:solidFill>
                  <a:srgbClr val="C00000"/>
                </a:solidFill>
              </a:rPr>
              <a:t>?</a:t>
            </a:r>
          </a:p>
          <a:p>
            <a:pPr marL="0" indent="0" algn="just">
              <a:lnSpc>
                <a:spcPct val="100000"/>
              </a:lnSpc>
              <a:spcBef>
                <a:spcPts val="1200"/>
              </a:spcBef>
              <a:buNone/>
            </a:pPr>
            <a:r>
              <a:rPr lang="es-AR" sz="2000" dirty="0" smtClean="0">
                <a:solidFill>
                  <a:srgbClr val="C00000"/>
                </a:solidFill>
              </a:rPr>
              <a:t>¿</a:t>
            </a:r>
            <a:r>
              <a:rPr lang="es-AR" sz="2000" dirty="0" smtClean="0"/>
              <a:t>De qué ciudad provienen los clientes</a:t>
            </a:r>
            <a:r>
              <a:rPr lang="es-AR" sz="2000" dirty="0" smtClean="0">
                <a:solidFill>
                  <a:srgbClr val="C00000"/>
                </a:solidFill>
              </a:rPr>
              <a:t>?</a:t>
            </a:r>
          </a:p>
          <a:p>
            <a:pPr marL="0" indent="0" algn="just">
              <a:lnSpc>
                <a:spcPct val="100000"/>
              </a:lnSpc>
              <a:spcBef>
                <a:spcPts val="1200"/>
              </a:spcBef>
              <a:buNone/>
            </a:pPr>
            <a:r>
              <a:rPr lang="es-AR" sz="2000" dirty="0" smtClean="0">
                <a:solidFill>
                  <a:srgbClr val="C00000"/>
                </a:solidFill>
              </a:rPr>
              <a:t>¿</a:t>
            </a:r>
            <a:r>
              <a:rPr lang="es-AR" sz="2000" dirty="0" smtClean="0"/>
              <a:t>Cómo evolucionó mensualmente la cartera de clientes</a:t>
            </a:r>
            <a:r>
              <a:rPr lang="es-AR" sz="2000" dirty="0" smtClean="0">
                <a:solidFill>
                  <a:srgbClr val="C00000"/>
                </a:solidFill>
              </a:rPr>
              <a:t>?</a:t>
            </a:r>
          </a:p>
          <a:p>
            <a:pPr marL="0" indent="0" algn="just">
              <a:lnSpc>
                <a:spcPct val="100000"/>
              </a:lnSpc>
              <a:spcBef>
                <a:spcPts val="1200"/>
              </a:spcBef>
              <a:buNone/>
            </a:pPr>
            <a:r>
              <a:rPr lang="es-AR" sz="2000" dirty="0" smtClean="0">
                <a:solidFill>
                  <a:srgbClr val="C00000"/>
                </a:solidFill>
              </a:rPr>
              <a:t>¿</a:t>
            </a:r>
            <a:r>
              <a:rPr lang="es-AR" sz="2000" dirty="0" smtClean="0"/>
              <a:t>Cuál fue la tendencia de compra mensual</a:t>
            </a:r>
            <a:r>
              <a:rPr lang="es-AR" sz="2000" dirty="0" smtClean="0">
                <a:solidFill>
                  <a:srgbClr val="C00000"/>
                </a:solidFill>
              </a:rPr>
              <a:t>?</a:t>
            </a:r>
          </a:p>
          <a:p>
            <a:pPr marL="0" indent="0" algn="just">
              <a:lnSpc>
                <a:spcPct val="100000"/>
              </a:lnSpc>
              <a:spcBef>
                <a:spcPts val="1200"/>
              </a:spcBef>
              <a:buNone/>
            </a:pPr>
            <a:r>
              <a:rPr lang="es-AR" sz="2000" dirty="0" smtClean="0">
                <a:solidFill>
                  <a:srgbClr val="C00000"/>
                </a:solidFill>
              </a:rPr>
              <a:t>¿</a:t>
            </a:r>
            <a:r>
              <a:rPr lang="es-AR" sz="2000" dirty="0" smtClean="0"/>
              <a:t>Qué canal de compra predomina</a:t>
            </a:r>
            <a:r>
              <a:rPr lang="es-AR" sz="2000" dirty="0" smtClean="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una dependencia entre el período del año y la solicitud de alta de los clientes</a:t>
            </a:r>
            <a:r>
              <a:rPr lang="es-AR" sz="2000" dirty="0">
                <a:solidFill>
                  <a:srgbClr val="C00000"/>
                </a:solidFill>
              </a:rPr>
              <a:t>?</a:t>
            </a:r>
          </a:p>
          <a:p>
            <a:pPr algn="just">
              <a:lnSpc>
                <a:spcPct val="150000"/>
              </a:lnSpc>
            </a:pPr>
            <a:endParaRPr lang="es-AR" sz="2000" dirty="0" smtClean="0"/>
          </a:p>
          <a:p>
            <a:pPr algn="just">
              <a:lnSpc>
                <a:spcPct val="150000"/>
              </a:lnSpc>
            </a:pPr>
            <a:endParaRPr lang="es-AR" sz="2000" dirty="0" smtClean="0"/>
          </a:p>
          <a:p>
            <a:pPr marL="0" indent="0" algn="just">
              <a:lnSpc>
                <a:spcPct val="150000"/>
              </a:lnSpc>
              <a:buNone/>
            </a:pPr>
            <a:endParaRPr lang="es-AR" sz="1600" dirty="0" smtClean="0"/>
          </a:p>
        </p:txBody>
      </p:sp>
      <p:sp>
        <p:nvSpPr>
          <p:cNvPr id="4" name="Título 1"/>
          <p:cNvSpPr>
            <a:spLocks noGrp="1"/>
          </p:cNvSpPr>
          <p:nvPr>
            <p:ph type="title"/>
          </p:nvPr>
        </p:nvSpPr>
        <p:spPr>
          <a:xfrm>
            <a:off x="246259" y="33131"/>
            <a:ext cx="10515600" cy="1325563"/>
          </a:xfrm>
        </p:spPr>
        <p:txBody>
          <a:bodyPr>
            <a:normAutofit/>
          </a:bodyPr>
          <a:lstStyle/>
          <a:p>
            <a:r>
              <a:rPr lang="es-AR" sz="4000" dirty="0" smtClean="0">
                <a:solidFill>
                  <a:srgbClr val="002060"/>
                </a:solidFill>
                <a:latin typeface="+mn-lt"/>
              </a:rPr>
              <a:t>EDA - Preguntas </a:t>
            </a:r>
            <a:r>
              <a:rPr lang="es-AR" sz="4000" dirty="0" smtClean="0">
                <a:solidFill>
                  <a:srgbClr val="002060"/>
                </a:solidFill>
                <a:latin typeface="+mn-lt"/>
              </a:rPr>
              <a:t>de interés</a:t>
            </a:r>
            <a:endParaRPr lang="es-AR" sz="4000" dirty="0">
              <a:solidFill>
                <a:srgbClr val="002060"/>
              </a:solidFill>
              <a:latin typeface="+mn-lt"/>
            </a:endParaRPr>
          </a:p>
        </p:txBody>
      </p:sp>
      <p:pic>
        <p:nvPicPr>
          <p:cNvPr id="2" name="Imagen 1"/>
          <p:cNvPicPr>
            <a:picLocks noChangeAspect="1"/>
          </p:cNvPicPr>
          <p:nvPr/>
        </p:nvPicPr>
        <p:blipFill>
          <a:blip r:embed="rId2"/>
          <a:stretch>
            <a:fillRect/>
          </a:stretch>
        </p:blipFill>
        <p:spPr>
          <a:xfrm>
            <a:off x="8637091" y="1735908"/>
            <a:ext cx="3166168" cy="3396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41296286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920240" y="2592989"/>
            <a:ext cx="3180080" cy="2840259"/>
          </a:xfrm>
          <a:prstGeom prst="ellipse">
            <a:avLst/>
          </a:prstGeom>
          <a:ln>
            <a:noFill/>
          </a:ln>
          <a:effectLst>
            <a:softEdge rad="112500"/>
          </a:effectLst>
        </p:spPr>
      </p:pic>
      <p:graphicFrame>
        <p:nvGraphicFramePr>
          <p:cNvPr id="6" name="Tabla 5"/>
          <p:cNvGraphicFramePr>
            <a:graphicFrameLocks noGrp="1"/>
          </p:cNvGraphicFramePr>
          <p:nvPr>
            <p:extLst>
              <p:ext uri="{D42A27DB-BD31-4B8C-83A1-F6EECF244321}">
                <p14:modId xmlns:p14="http://schemas.microsoft.com/office/powerpoint/2010/main" val="1610043926"/>
              </p:ext>
            </p:extLst>
          </p:nvPr>
        </p:nvGraphicFramePr>
        <p:xfrm>
          <a:off x="896863" y="1348264"/>
          <a:ext cx="5294809" cy="1244725"/>
        </p:xfrm>
        <a:graphic>
          <a:graphicData uri="http://schemas.openxmlformats.org/drawingml/2006/table">
            <a:tbl>
              <a:tblPr firstRow="1" bandRow="1">
                <a:effectLst>
                  <a:outerShdw blurRad="50800" dist="38100" dir="8100000" algn="tr" rotWithShape="0">
                    <a:prstClr val="black">
                      <a:alpha val="40000"/>
                    </a:prstClr>
                  </a:outerShdw>
                  <a:reflection blurRad="6350" stA="52000" endA="300" endPos="35000" dir="5400000" sy="-100000" algn="bl" rotWithShape="0"/>
                </a:effectLst>
                <a:tableStyleId>{2D5ABB26-0587-4C30-8999-92F81FD0307C}</a:tableStyleId>
              </a:tblPr>
              <a:tblGrid>
                <a:gridCol w="5294809">
                  <a:extLst>
                    <a:ext uri="{9D8B030D-6E8A-4147-A177-3AD203B41FA5}">
                      <a16:colId xmlns:a16="http://schemas.microsoft.com/office/drawing/2014/main" val="341550374"/>
                    </a:ext>
                  </a:extLst>
                </a:gridCol>
              </a:tblGrid>
              <a:tr h="5975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400" dirty="0" smtClean="0">
                          <a:latin typeface="Arial" panose="020B0604020202020204" pitchFamily="34" charset="0"/>
                          <a:cs typeface="Arial" panose="020B0604020202020204" pitchFamily="34" charset="0"/>
                        </a:rPr>
                        <a:t>Gonzalez, Magalí Estefanía</a:t>
                      </a:r>
                    </a:p>
                  </a:txBody>
                  <a:tcPr>
                    <a:noFill/>
                  </a:tcPr>
                </a:tc>
                <a:extLst>
                  <a:ext uri="{0D108BD9-81ED-4DB2-BD59-A6C34878D82A}">
                    <a16:rowId xmlns:a16="http://schemas.microsoft.com/office/drawing/2014/main" val="750478508"/>
                  </a:ext>
                </a:extLst>
              </a:tr>
              <a:tr h="6471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400" dirty="0" smtClean="0">
                          <a:latin typeface="Arial" panose="020B0604020202020204" pitchFamily="34" charset="0"/>
                          <a:cs typeface="Arial" panose="020B0604020202020204" pitchFamily="34" charset="0"/>
                        </a:rPr>
                        <a:t>Maristany, Héctor Guillermo</a:t>
                      </a:r>
                    </a:p>
                  </a:txBody>
                  <a:tcPr>
                    <a:noFill/>
                  </a:tcPr>
                </a:tc>
                <a:extLst>
                  <a:ext uri="{0D108BD9-81ED-4DB2-BD59-A6C34878D82A}">
                    <a16:rowId xmlns:a16="http://schemas.microsoft.com/office/drawing/2014/main" val="1006553815"/>
                  </a:ext>
                </a:extLst>
              </a:tr>
            </a:tbl>
          </a:graphicData>
        </a:graphic>
      </p:graphicFrame>
      <p:sp>
        <p:nvSpPr>
          <p:cNvPr id="7" name="CuadroTexto 6"/>
          <p:cNvSpPr txBox="1"/>
          <p:nvPr/>
        </p:nvSpPr>
        <p:spPr>
          <a:xfrm>
            <a:off x="335280" y="5760080"/>
            <a:ext cx="11531600" cy="769441"/>
          </a:xfrm>
          <a:prstGeom prst="rect">
            <a:avLst/>
          </a:prstGeom>
          <a:solidFill>
            <a:schemeClr val="accent1">
              <a:lumMod val="20000"/>
              <a:lumOff val="80000"/>
            </a:schemeClr>
          </a:solidFill>
        </p:spPr>
        <p:txBody>
          <a:bodyPr wrap="square" rtlCol="0">
            <a:spAutoFit/>
          </a:bodyPr>
          <a:lstStyle/>
          <a:p>
            <a:pPr algn="ctr"/>
            <a:r>
              <a:rPr lang="es-AR" sz="2400" dirty="0" smtClean="0">
                <a:solidFill>
                  <a:srgbClr val="002060"/>
                </a:solidFill>
              </a:rPr>
              <a:t>Enlace a GitHub</a:t>
            </a:r>
          </a:p>
          <a:p>
            <a:pPr algn="ctr"/>
            <a:r>
              <a:rPr lang="es-AR" sz="2000" b="1" dirty="0" smtClean="0">
                <a:solidFill>
                  <a:srgbClr val="C00000"/>
                </a:solidFill>
              </a:rPr>
              <a:t>https</a:t>
            </a:r>
            <a:r>
              <a:rPr lang="es-AR" sz="2000" b="1" dirty="0">
                <a:solidFill>
                  <a:srgbClr val="C00000"/>
                </a:solidFill>
              </a:rPr>
              <a:t>://</a:t>
            </a:r>
            <a:r>
              <a:rPr lang="es-AR" sz="2000" b="1" dirty="0" smtClean="0">
                <a:solidFill>
                  <a:srgbClr val="C00000"/>
                </a:solidFill>
              </a:rPr>
              <a:t>github.com/GonzalezMaristany/Proyecto-Recomendacion-de-productos-bancarios</a:t>
            </a:r>
            <a:endParaRPr lang="es-AR" sz="2800" dirty="0" smtClean="0">
              <a:solidFill>
                <a:srgbClr val="C00000"/>
              </a:solidFill>
            </a:endParaRPr>
          </a:p>
        </p:txBody>
      </p:sp>
      <p:sp>
        <p:nvSpPr>
          <p:cNvPr id="9" name="Rectángulo 8"/>
          <p:cNvSpPr/>
          <p:nvPr/>
        </p:nvSpPr>
        <p:spPr>
          <a:xfrm>
            <a:off x="410874" y="540359"/>
            <a:ext cx="6306457" cy="646331"/>
          </a:xfrm>
          <a:prstGeom prst="rect">
            <a:avLst/>
          </a:prstGeom>
          <a:ln w="19050">
            <a:noFill/>
          </a:ln>
        </p:spPr>
        <p:txBody>
          <a:bodyPr wrap="square">
            <a:spAutoFit/>
          </a:bodyPr>
          <a:lstStyle/>
          <a:p>
            <a:pPr algn="ctr"/>
            <a:r>
              <a:rPr lang="es-AR" sz="3600" dirty="0">
                <a:solidFill>
                  <a:srgbClr val="C00000"/>
                </a:solidFill>
                <a:ea typeface="+mj-ea"/>
                <a:cs typeface="+mj-cs"/>
              </a:rPr>
              <a:t>Integrantes del equipo</a:t>
            </a:r>
          </a:p>
        </p:txBody>
      </p:sp>
      <p:sp>
        <p:nvSpPr>
          <p:cNvPr id="10" name="CuadroTexto 9"/>
          <p:cNvSpPr txBox="1"/>
          <p:nvPr/>
        </p:nvSpPr>
        <p:spPr>
          <a:xfrm>
            <a:off x="6515966" y="3641026"/>
            <a:ext cx="5347547" cy="1938992"/>
          </a:xfrm>
          <a:prstGeom prst="rect">
            <a:avLst/>
          </a:prstGeom>
          <a:noFill/>
        </p:spPr>
        <p:txBody>
          <a:bodyPr wrap="square" rtlCol="0">
            <a:spAutoFit/>
          </a:bodyPr>
          <a:lstStyle/>
          <a:p>
            <a:pPr algn="ctr"/>
            <a:r>
              <a:rPr lang="es-AR" sz="2400" i="1" dirty="0" smtClean="0"/>
              <a:t>Curso</a:t>
            </a:r>
            <a:r>
              <a:rPr lang="es-AR" sz="2400" dirty="0" smtClean="0"/>
              <a:t>: </a:t>
            </a:r>
            <a:r>
              <a:rPr lang="es-AR" sz="2400" b="1" dirty="0" smtClean="0"/>
              <a:t>DATA SCIENCE</a:t>
            </a:r>
          </a:p>
          <a:p>
            <a:pPr algn="ctr"/>
            <a:r>
              <a:rPr lang="es-AR" sz="2400" i="1" dirty="0" smtClean="0"/>
              <a:t>Profesor</a:t>
            </a:r>
            <a:r>
              <a:rPr lang="es-AR" sz="2400" dirty="0" smtClean="0"/>
              <a:t>: Dapueto, Damián </a:t>
            </a:r>
          </a:p>
          <a:p>
            <a:pPr algn="ctr"/>
            <a:r>
              <a:rPr lang="es-AR" sz="2400" i="1" dirty="0" smtClean="0"/>
              <a:t>Comisión</a:t>
            </a:r>
            <a:r>
              <a:rPr lang="es-AR" sz="2400" dirty="0" smtClean="0"/>
              <a:t>: 32760</a:t>
            </a:r>
          </a:p>
          <a:p>
            <a:pPr algn="ctr"/>
            <a:r>
              <a:rPr lang="es-AR" sz="2400" dirty="0" smtClean="0"/>
              <a:t>Año: 2023</a:t>
            </a:r>
          </a:p>
          <a:p>
            <a:pPr algn="ctr"/>
            <a:r>
              <a:rPr lang="es-AR" sz="2400" i="1" dirty="0" smtClean="0"/>
              <a:t>CODER HOUSE</a:t>
            </a:r>
            <a:endParaRPr lang="es-AR" sz="2400" i="1" dirty="0"/>
          </a:p>
        </p:txBody>
      </p:sp>
      <p:pic>
        <p:nvPicPr>
          <p:cNvPr id="11" name="Imagen 10"/>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Effect>
                      <a14:brightnessContrast bright="20000" contrast="-20000"/>
                    </a14:imgEffect>
                  </a14:imgLayer>
                </a14:imgProps>
              </a:ext>
            </a:extLst>
          </a:blip>
          <a:stretch>
            <a:fillRect/>
          </a:stretch>
        </p:blipFill>
        <p:spPr>
          <a:xfrm>
            <a:off x="7463001" y="604766"/>
            <a:ext cx="3392519" cy="21203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4537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7934" y="1528130"/>
            <a:ext cx="8493563" cy="5655963"/>
          </a:xfrm>
        </p:spPr>
        <p:txBody>
          <a:bodyPr>
            <a:noAutofit/>
          </a:bodyPr>
          <a:lstStyle/>
          <a:p>
            <a:pPr marL="0" indent="0" algn="just">
              <a:lnSpc>
                <a:spcPct val="100000"/>
              </a:lnSpc>
              <a:spcBef>
                <a:spcPts val="1200"/>
              </a:spcBef>
              <a:buNone/>
            </a:pPr>
            <a:r>
              <a:rPr lang="es-AR" sz="2000" dirty="0">
                <a:solidFill>
                  <a:srgbClr val="C00000"/>
                </a:solidFill>
              </a:rPr>
              <a:t>¿</a:t>
            </a:r>
            <a:r>
              <a:rPr lang="es-AR" sz="2000" dirty="0"/>
              <a:t>Existe alguna relación entre la edad de los clientes y su género</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alguna relación entre la antigüedad de los clientes y su género</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alguna relación entre el ingreso medio de los clientes y el segmento al que pertenecen</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alguna relación entre el segmento al que pertenecen los clientes y su edad</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alguna relación entre la edad de los clientes y su lugar de residencia</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alguna relación entre el género los clientes y su lugar de residencia</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alguna relación entre el segmento al que pertenecen los clientes y su lugar de residencia</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alguna relación entre la edad de los clientes y su fecha de alta</a:t>
            </a:r>
            <a:r>
              <a:rPr lang="es-AR" sz="2000" dirty="0">
                <a:solidFill>
                  <a:srgbClr val="C00000"/>
                </a:solidFill>
              </a:rPr>
              <a:t>?</a:t>
            </a:r>
            <a:endParaRPr lang="es-AR" sz="2000" dirty="0">
              <a:solidFill>
                <a:srgbClr val="C00000"/>
              </a:solidFill>
            </a:endParaRPr>
          </a:p>
        </p:txBody>
      </p:sp>
      <p:sp>
        <p:nvSpPr>
          <p:cNvPr id="4" name="Título 1"/>
          <p:cNvSpPr>
            <a:spLocks noGrp="1"/>
          </p:cNvSpPr>
          <p:nvPr>
            <p:ph type="title"/>
          </p:nvPr>
        </p:nvSpPr>
        <p:spPr>
          <a:xfrm>
            <a:off x="237551" y="30923"/>
            <a:ext cx="10515600" cy="1325563"/>
          </a:xfrm>
        </p:spPr>
        <p:txBody>
          <a:bodyPr>
            <a:normAutofit/>
          </a:bodyPr>
          <a:lstStyle/>
          <a:p>
            <a:r>
              <a:rPr lang="es-AR" sz="4000" dirty="0" smtClean="0">
                <a:solidFill>
                  <a:srgbClr val="002060"/>
                </a:solidFill>
                <a:latin typeface="+mn-lt"/>
              </a:rPr>
              <a:t>EDA - </a:t>
            </a:r>
            <a:r>
              <a:rPr lang="es-AR" sz="4000" dirty="0" smtClean="0">
                <a:solidFill>
                  <a:srgbClr val="002060"/>
                </a:solidFill>
                <a:latin typeface="+mn-lt"/>
              </a:rPr>
              <a:t>Preguntas </a:t>
            </a:r>
            <a:r>
              <a:rPr lang="es-AR" sz="4000" dirty="0" smtClean="0">
                <a:solidFill>
                  <a:srgbClr val="002060"/>
                </a:solidFill>
                <a:latin typeface="+mn-lt"/>
              </a:rPr>
              <a:t>de interés</a:t>
            </a:r>
            <a:endParaRPr lang="es-AR" sz="4000" dirty="0">
              <a:solidFill>
                <a:srgbClr val="002060"/>
              </a:solidFill>
              <a:latin typeface="+mn-lt"/>
            </a:endParaRPr>
          </a:p>
        </p:txBody>
      </p:sp>
      <p:pic>
        <p:nvPicPr>
          <p:cNvPr id="5" name="Imagen 4"/>
          <p:cNvPicPr>
            <a:picLocks noChangeAspect="1"/>
          </p:cNvPicPr>
          <p:nvPr/>
        </p:nvPicPr>
        <p:blipFill>
          <a:blip r:embed="rId2"/>
          <a:stretch>
            <a:fillRect/>
          </a:stretch>
        </p:blipFill>
        <p:spPr>
          <a:xfrm>
            <a:off x="8640803" y="1700153"/>
            <a:ext cx="3200677" cy="6809822"/>
          </a:xfrm>
          <a:prstGeom prst="rect">
            <a:avLst/>
          </a:prstGeom>
        </p:spPr>
      </p:pic>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4042599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7380" y="1699398"/>
            <a:ext cx="8462312" cy="5167311"/>
          </a:xfrm>
        </p:spPr>
        <p:txBody>
          <a:bodyPr>
            <a:noAutofit/>
          </a:bodyPr>
          <a:lstStyle/>
          <a:p>
            <a:pPr marL="0" indent="0" algn="just">
              <a:lnSpc>
                <a:spcPct val="100000"/>
              </a:lnSpc>
              <a:spcBef>
                <a:spcPts val="1200"/>
              </a:spcBef>
              <a:buNone/>
            </a:pPr>
            <a:r>
              <a:rPr lang="es-AR" sz="2000" dirty="0">
                <a:solidFill>
                  <a:srgbClr val="C00000"/>
                </a:solidFill>
              </a:rPr>
              <a:t>¿</a:t>
            </a:r>
            <a:r>
              <a:rPr lang="es-AR" sz="2000" dirty="0"/>
              <a:t>Cómo es el comportamiento de compra de clientes según el segmento al que pertenecen</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Cómo es el comportamiento de compra de clientes nuevos y antiguos</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Qué paquete bancario es el más demandado</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relación entre el ingreso de los clientes y los paquetes adquiridos</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relación entre género de los clientes y los paquetes adquiridos</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relación entre la edad de los clientes y los paquetes adquiridos</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relación entre el canal de entrada y los paquetes adquiridos</a:t>
            </a:r>
            <a:r>
              <a:rPr lang="es-AR" sz="2000" dirty="0">
                <a:solidFill>
                  <a:srgbClr val="C00000"/>
                </a:solidFill>
              </a:rPr>
              <a:t>?</a:t>
            </a:r>
          </a:p>
          <a:p>
            <a:pPr marL="0" indent="0" algn="just">
              <a:lnSpc>
                <a:spcPct val="100000"/>
              </a:lnSpc>
              <a:spcBef>
                <a:spcPts val="1200"/>
              </a:spcBef>
              <a:buNone/>
            </a:pPr>
            <a:r>
              <a:rPr lang="es-AR" sz="2000" dirty="0">
                <a:solidFill>
                  <a:srgbClr val="C00000"/>
                </a:solidFill>
              </a:rPr>
              <a:t>¿</a:t>
            </a:r>
            <a:r>
              <a:rPr lang="es-AR" sz="2000" dirty="0"/>
              <a:t>Existe relación entre la antigüedad de los clientes y los paquetes adquiridos</a:t>
            </a:r>
            <a:r>
              <a:rPr lang="es-AR" sz="2000" dirty="0">
                <a:solidFill>
                  <a:srgbClr val="C00000"/>
                </a:solidFill>
              </a:rPr>
              <a:t>?</a:t>
            </a:r>
            <a:endParaRPr lang="es-AR" sz="2000" dirty="0">
              <a:solidFill>
                <a:srgbClr val="C00000"/>
              </a:solidFill>
            </a:endParaRPr>
          </a:p>
          <a:p>
            <a:pPr marL="0" indent="0" algn="just">
              <a:buNone/>
            </a:pPr>
            <a:endParaRPr lang="es-AR" sz="2000" dirty="0" smtClean="0"/>
          </a:p>
        </p:txBody>
      </p:sp>
      <p:sp>
        <p:nvSpPr>
          <p:cNvPr id="4" name="Título 1"/>
          <p:cNvSpPr>
            <a:spLocks noGrp="1"/>
          </p:cNvSpPr>
          <p:nvPr>
            <p:ph type="title"/>
          </p:nvPr>
        </p:nvSpPr>
        <p:spPr>
          <a:xfrm>
            <a:off x="228842" y="33131"/>
            <a:ext cx="10515600" cy="1325563"/>
          </a:xfrm>
        </p:spPr>
        <p:txBody>
          <a:bodyPr>
            <a:normAutofit/>
          </a:bodyPr>
          <a:lstStyle/>
          <a:p>
            <a:r>
              <a:rPr lang="es-AR" sz="4000" dirty="0" smtClean="0">
                <a:solidFill>
                  <a:srgbClr val="002060"/>
                </a:solidFill>
                <a:latin typeface="+mn-lt"/>
              </a:rPr>
              <a:t>EDA - Preguntas </a:t>
            </a:r>
            <a:r>
              <a:rPr lang="es-AR" sz="4000" dirty="0" smtClean="0">
                <a:solidFill>
                  <a:srgbClr val="002060"/>
                </a:solidFill>
                <a:latin typeface="+mn-lt"/>
              </a:rPr>
              <a:t>de interés</a:t>
            </a:r>
            <a:endParaRPr lang="es-AR" sz="4000" dirty="0">
              <a:solidFill>
                <a:srgbClr val="002060"/>
              </a:solidFill>
              <a:latin typeface="+mn-lt"/>
            </a:endParaRPr>
          </a:p>
        </p:txBody>
      </p:sp>
      <p:pic>
        <p:nvPicPr>
          <p:cNvPr id="5" name="Imagen 4"/>
          <p:cNvPicPr>
            <a:picLocks noChangeAspect="1"/>
          </p:cNvPicPr>
          <p:nvPr/>
        </p:nvPicPr>
        <p:blipFill>
          <a:blip r:embed="rId2"/>
          <a:stretch>
            <a:fillRect/>
          </a:stretch>
        </p:blipFill>
        <p:spPr>
          <a:xfrm>
            <a:off x="8640803" y="1699398"/>
            <a:ext cx="3200677" cy="6809822"/>
          </a:xfrm>
          <a:prstGeom prst="rect">
            <a:avLst/>
          </a:prstGeom>
        </p:spPr>
      </p:pic>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36959019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22811" y="5111931"/>
            <a:ext cx="6487886" cy="1614215"/>
          </a:xfrm>
        </p:spPr>
        <p:txBody>
          <a:bodyPr>
            <a:noAutofit/>
          </a:bodyPr>
          <a:lstStyle/>
          <a:p>
            <a:pPr marL="0" indent="0" algn="just">
              <a:buNone/>
            </a:pPr>
            <a:endParaRPr lang="es-AR" sz="2000" dirty="0" smtClean="0"/>
          </a:p>
          <a:p>
            <a:pPr marL="0" indent="0" algn="just">
              <a:buNone/>
            </a:pPr>
            <a:endParaRPr lang="es-AR" sz="2000" dirty="0"/>
          </a:p>
          <a:p>
            <a:pPr marL="0" indent="0" algn="just">
              <a:buNone/>
            </a:pPr>
            <a:endParaRPr lang="es-AR" sz="2000" dirty="0" smtClean="0"/>
          </a:p>
          <a:p>
            <a:pPr marL="0" indent="0" algn="just">
              <a:buNone/>
            </a:pPr>
            <a:endParaRPr lang="es-AR" sz="2000" dirty="0"/>
          </a:p>
          <a:p>
            <a:pPr marL="0" indent="0" algn="just">
              <a:buNone/>
            </a:pPr>
            <a:endParaRPr lang="es-AR" sz="2000" dirty="0" smtClean="0"/>
          </a:p>
          <a:p>
            <a:pPr marL="0" indent="0" algn="just">
              <a:buNone/>
            </a:pPr>
            <a:endParaRPr lang="es-AR" sz="2000" dirty="0"/>
          </a:p>
          <a:p>
            <a:pPr marL="0" indent="0" algn="just">
              <a:buNone/>
            </a:pPr>
            <a:endParaRPr lang="es-AR" sz="2000" dirty="0" smtClean="0"/>
          </a:p>
        </p:txBody>
      </p:sp>
      <p:sp>
        <p:nvSpPr>
          <p:cNvPr id="4" name="Título 1"/>
          <p:cNvSpPr>
            <a:spLocks noGrp="1"/>
          </p:cNvSpPr>
          <p:nvPr>
            <p:ph type="title"/>
          </p:nvPr>
        </p:nvSpPr>
        <p:spPr>
          <a:xfrm>
            <a:off x="231019" y="24877"/>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graphicFrame>
        <p:nvGraphicFramePr>
          <p:cNvPr id="6" name="Tabla 5"/>
          <p:cNvGraphicFramePr>
            <a:graphicFrameLocks noGrp="1"/>
          </p:cNvGraphicFramePr>
          <p:nvPr>
            <p:extLst>
              <p:ext uri="{D42A27DB-BD31-4B8C-83A1-F6EECF244321}">
                <p14:modId xmlns:p14="http://schemas.microsoft.com/office/powerpoint/2010/main" val="3354012599"/>
              </p:ext>
            </p:extLst>
          </p:nvPr>
        </p:nvGraphicFramePr>
        <p:xfrm>
          <a:off x="336122" y="1298919"/>
          <a:ext cx="10572206" cy="5042010"/>
        </p:xfrm>
        <a:graphic>
          <a:graphicData uri="http://schemas.openxmlformats.org/drawingml/2006/table">
            <a:tbl>
              <a:tblPr firstRow="1" bandRow="1">
                <a:tableStyleId>{5C22544A-7EE6-4342-B048-85BDC9FD1C3A}</a:tableStyleId>
              </a:tblPr>
              <a:tblGrid>
                <a:gridCol w="10572206">
                  <a:extLst>
                    <a:ext uri="{9D8B030D-6E8A-4147-A177-3AD203B41FA5}">
                      <a16:colId xmlns:a16="http://schemas.microsoft.com/office/drawing/2014/main" val="2312391231"/>
                    </a:ext>
                  </a:extLst>
                </a:gridCol>
              </a:tblGrid>
              <a:tr h="16806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2400" dirty="0" smtClean="0">
                          <a:solidFill>
                            <a:schemeClr val="tx1"/>
                          </a:solidFill>
                        </a:rPr>
                        <a:t>¿Qué rango de edad presenta la cartera de clientes?</a:t>
                      </a:r>
                    </a:p>
                  </a:txBody>
                  <a:tcPr>
                    <a:noFill/>
                  </a:tcPr>
                </a:tc>
                <a:extLst>
                  <a:ext uri="{0D108BD9-81ED-4DB2-BD59-A6C34878D82A}">
                    <a16:rowId xmlns:a16="http://schemas.microsoft.com/office/drawing/2014/main" val="363577334"/>
                  </a:ext>
                </a:extLst>
              </a:tr>
              <a:tr h="1680670">
                <a:tc>
                  <a:txBody>
                    <a:bodyPr/>
                    <a:lstStyle/>
                    <a:p>
                      <a:endParaRPr lang="es-AR" dirty="0">
                        <a:solidFill>
                          <a:schemeClr val="tx1"/>
                        </a:solidFill>
                      </a:endParaRPr>
                    </a:p>
                  </a:txBody>
                  <a:tcPr>
                    <a:noFill/>
                  </a:tcPr>
                </a:tc>
                <a:extLst>
                  <a:ext uri="{0D108BD9-81ED-4DB2-BD59-A6C34878D82A}">
                    <a16:rowId xmlns:a16="http://schemas.microsoft.com/office/drawing/2014/main" val="731986296"/>
                  </a:ext>
                </a:extLst>
              </a:tr>
              <a:tr h="1680670">
                <a:tc>
                  <a:txBody>
                    <a:bodyPr/>
                    <a:lstStyle/>
                    <a:p>
                      <a:endParaRPr lang="es-AR" dirty="0">
                        <a:solidFill>
                          <a:schemeClr val="tx1"/>
                        </a:solidFill>
                      </a:endParaRPr>
                    </a:p>
                  </a:txBody>
                  <a:tcPr>
                    <a:noFill/>
                  </a:tcPr>
                </a:tc>
                <a:extLst>
                  <a:ext uri="{0D108BD9-81ED-4DB2-BD59-A6C34878D82A}">
                    <a16:rowId xmlns:a16="http://schemas.microsoft.com/office/drawing/2014/main" val="1335972198"/>
                  </a:ext>
                </a:extLst>
              </a:tr>
            </a:tbl>
          </a:graphicData>
        </a:graphic>
      </p:graphicFrame>
      <p:sp>
        <p:nvSpPr>
          <p:cNvPr id="12" name="CuadroTexto 11"/>
          <p:cNvSpPr txBox="1"/>
          <p:nvPr/>
        </p:nvSpPr>
        <p:spPr>
          <a:xfrm>
            <a:off x="261802" y="5615021"/>
            <a:ext cx="7354931" cy="1077218"/>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La distribución de edades presenta un comportamiento bimodal. La mayor densidad de clientes se concentra en el rango de edad 20-25 años, mientras que el segundo agrupamiento abarca edades entre 40 y 45 años.</a:t>
            </a:r>
          </a:p>
          <a:p>
            <a:pPr algn="just"/>
            <a:r>
              <a:rPr lang="es-AR" sz="1600" dirty="0" smtClean="0"/>
              <a:t>El número de clientes decrece después de la edad 'Joven‘.</a:t>
            </a:r>
            <a:endParaRPr lang="es-AR" sz="1600" dirty="0"/>
          </a:p>
        </p:txBody>
      </p:sp>
      <p:sp>
        <p:nvSpPr>
          <p:cNvPr id="13" name="CuadroTexto 12"/>
          <p:cNvSpPr txBox="1"/>
          <p:nvPr/>
        </p:nvSpPr>
        <p:spPr>
          <a:xfrm>
            <a:off x="261803" y="2224780"/>
            <a:ext cx="5066211" cy="430887"/>
          </a:xfrm>
          <a:prstGeom prst="rect">
            <a:avLst/>
          </a:prstGeom>
          <a:noFill/>
        </p:spPr>
        <p:txBody>
          <a:bodyPr wrap="square" rtlCol="0">
            <a:spAutoFit/>
          </a:bodyPr>
          <a:lstStyle/>
          <a:p>
            <a:pPr algn="just"/>
            <a:r>
              <a:rPr lang="es-AR" sz="1100" dirty="0" smtClean="0"/>
              <a:t>Rangos de edad: Niño (0-18), Joven (18-33), Mediana edad (33-50), Anciano (50-80), Muy anciano (80-200).</a:t>
            </a:r>
            <a:endParaRPr lang="es-AR" sz="1100" dirty="0"/>
          </a:p>
        </p:txBody>
      </p:sp>
      <p:sp>
        <p:nvSpPr>
          <p:cNvPr id="14" name="CuadroTexto 13"/>
          <p:cNvSpPr txBox="1"/>
          <p:nvPr/>
        </p:nvSpPr>
        <p:spPr>
          <a:xfrm>
            <a:off x="5580941" y="2355249"/>
            <a:ext cx="2035793" cy="2800767"/>
          </a:xfrm>
          <a:prstGeom prst="rect">
            <a:avLst/>
          </a:prstGeom>
          <a:solidFill>
            <a:schemeClr val="accent2">
              <a:lumMod val="20000"/>
              <a:lumOff val="80000"/>
            </a:schemeClr>
          </a:solidFill>
          <a:ln>
            <a:solidFill>
              <a:srgbClr val="C00000"/>
            </a:solidFill>
          </a:ln>
        </p:spPr>
        <p:txBody>
          <a:bodyPr wrap="square" rtlCol="0">
            <a:spAutoFit/>
          </a:bodyPr>
          <a:lstStyle/>
          <a:p>
            <a:pPr indent="-285750" algn="just">
              <a:buFont typeface="Arial" panose="020B0604020202020204" pitchFamily="34" charset="0"/>
              <a:buChar char="•"/>
            </a:pPr>
            <a:r>
              <a:rPr lang="es-AR" sz="1600" dirty="0" smtClean="0"/>
              <a:t>El 50 </a:t>
            </a:r>
            <a:r>
              <a:rPr lang="es-AR" sz="1600" dirty="0"/>
              <a:t>% </a:t>
            </a:r>
            <a:r>
              <a:rPr lang="es-AR" sz="1600" dirty="0" smtClean="0"/>
              <a:t>de la cartera de clientes tienen menos </a:t>
            </a:r>
            <a:r>
              <a:rPr lang="es-AR" sz="1600" dirty="0"/>
              <a:t>de 39 </a:t>
            </a:r>
            <a:r>
              <a:rPr lang="es-AR" sz="1600" dirty="0" smtClean="0"/>
              <a:t>años.</a:t>
            </a:r>
            <a:endParaRPr lang="es-AR" sz="1600" dirty="0"/>
          </a:p>
          <a:p>
            <a:pPr indent="-285750" algn="just">
              <a:buFont typeface="Arial" panose="020B0604020202020204" pitchFamily="34" charset="0"/>
              <a:buChar char="•"/>
            </a:pPr>
            <a:r>
              <a:rPr lang="es-AR" sz="1600" dirty="0" smtClean="0"/>
              <a:t>El 90 % de la cartera comprende personas menores de </a:t>
            </a:r>
            <a:r>
              <a:rPr lang="es-AR" sz="1600" dirty="0"/>
              <a:t>64 años.</a:t>
            </a:r>
          </a:p>
          <a:p>
            <a:pPr indent="-285750" algn="just">
              <a:buFont typeface="Arial" panose="020B0604020202020204" pitchFamily="34" charset="0"/>
              <a:buChar char="•"/>
            </a:pPr>
            <a:r>
              <a:rPr lang="es-AR" sz="1600" dirty="0" smtClean="0"/>
              <a:t>Solo el 1 </a:t>
            </a:r>
            <a:r>
              <a:rPr lang="es-AR" sz="1600" dirty="0"/>
              <a:t>% </a:t>
            </a:r>
            <a:r>
              <a:rPr lang="es-AR" sz="1600" dirty="0" smtClean="0"/>
              <a:t>de los clientes son menores de 19 años.</a:t>
            </a:r>
            <a:endParaRPr lang="es-AR" sz="1600" dirty="0"/>
          </a:p>
        </p:txBody>
      </p:sp>
      <p:pic>
        <p:nvPicPr>
          <p:cNvPr id="16" name="Marcador de contenido 3"/>
          <p:cNvPicPr>
            <a:picLocks noChangeAspect="1"/>
          </p:cNvPicPr>
          <p:nvPr/>
        </p:nvPicPr>
        <p:blipFill rotWithShape="1">
          <a:blip r:embed="rId2"/>
          <a:srcRect r="66792"/>
          <a:stretch/>
        </p:blipFill>
        <p:spPr>
          <a:xfrm>
            <a:off x="7787093" y="1625846"/>
            <a:ext cx="4204923" cy="5232155"/>
          </a:xfrm>
          <a:prstGeom prst="rect">
            <a:avLst/>
          </a:prstGeom>
        </p:spPr>
      </p:pic>
      <p:pic>
        <p:nvPicPr>
          <p:cNvPr id="2" name="Imagen 1"/>
          <p:cNvPicPr>
            <a:picLocks noChangeAspect="1"/>
          </p:cNvPicPr>
          <p:nvPr/>
        </p:nvPicPr>
        <p:blipFill>
          <a:blip r:embed="rId3"/>
          <a:stretch>
            <a:fillRect/>
          </a:stretch>
        </p:blipFill>
        <p:spPr>
          <a:xfrm>
            <a:off x="193559" y="2642447"/>
            <a:ext cx="5302202" cy="2769901"/>
          </a:xfrm>
          <a:prstGeom prst="rect">
            <a:avLst/>
          </a:prstGeom>
        </p:spPr>
      </p:pic>
      <p:cxnSp>
        <p:nvCxnSpPr>
          <p:cNvPr id="18" name="Conector recto 17"/>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Cinta hacia arriba 1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CuadroTexto 1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7941200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22811" y="5111931"/>
            <a:ext cx="6487886" cy="1614215"/>
          </a:xfrm>
        </p:spPr>
        <p:txBody>
          <a:bodyPr>
            <a:noAutofit/>
          </a:bodyPr>
          <a:lstStyle/>
          <a:p>
            <a:pPr marL="0" indent="0" algn="just">
              <a:buNone/>
            </a:pPr>
            <a:endParaRPr lang="es-AR" sz="2000" dirty="0" smtClean="0"/>
          </a:p>
          <a:p>
            <a:pPr marL="0" indent="0" algn="just">
              <a:buNone/>
            </a:pPr>
            <a:endParaRPr lang="es-AR" sz="2000" dirty="0"/>
          </a:p>
          <a:p>
            <a:pPr marL="0" indent="0" algn="just">
              <a:buNone/>
            </a:pPr>
            <a:endParaRPr lang="es-AR" sz="2000" dirty="0" smtClean="0"/>
          </a:p>
          <a:p>
            <a:pPr marL="0" indent="0" algn="just">
              <a:buNone/>
            </a:pPr>
            <a:endParaRPr lang="es-AR" sz="2000" dirty="0"/>
          </a:p>
          <a:p>
            <a:pPr marL="0" indent="0" algn="just">
              <a:buNone/>
            </a:pPr>
            <a:endParaRPr lang="es-AR" sz="2000" dirty="0" smtClean="0"/>
          </a:p>
          <a:p>
            <a:pPr marL="0" indent="0" algn="just">
              <a:buNone/>
            </a:pPr>
            <a:endParaRPr lang="es-AR" sz="2000" dirty="0"/>
          </a:p>
          <a:p>
            <a:pPr marL="0" indent="0" algn="just">
              <a:buNone/>
            </a:pPr>
            <a:endParaRPr lang="es-AR" sz="2000" dirty="0" smtClean="0"/>
          </a:p>
        </p:txBody>
      </p:sp>
      <p:sp>
        <p:nvSpPr>
          <p:cNvPr id="4" name="Título 1"/>
          <p:cNvSpPr>
            <a:spLocks noGrp="1"/>
          </p:cNvSpPr>
          <p:nvPr>
            <p:ph type="title"/>
          </p:nvPr>
        </p:nvSpPr>
        <p:spPr>
          <a:xfrm>
            <a:off x="220133" y="26619"/>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graphicFrame>
        <p:nvGraphicFramePr>
          <p:cNvPr id="6" name="Tabla 5"/>
          <p:cNvGraphicFramePr>
            <a:graphicFrameLocks noGrp="1"/>
          </p:cNvGraphicFramePr>
          <p:nvPr>
            <p:extLst>
              <p:ext uri="{D42A27DB-BD31-4B8C-83A1-F6EECF244321}">
                <p14:modId xmlns:p14="http://schemas.microsoft.com/office/powerpoint/2010/main" val="1652130734"/>
              </p:ext>
            </p:extLst>
          </p:nvPr>
        </p:nvGraphicFramePr>
        <p:xfrm>
          <a:off x="393791" y="1312370"/>
          <a:ext cx="10901228" cy="5262600"/>
        </p:xfrm>
        <a:graphic>
          <a:graphicData uri="http://schemas.openxmlformats.org/drawingml/2006/table">
            <a:tbl>
              <a:tblPr firstRow="1" bandRow="1">
                <a:tableStyleId>{5C22544A-7EE6-4342-B048-85BDC9FD1C3A}</a:tableStyleId>
              </a:tblPr>
              <a:tblGrid>
                <a:gridCol w="10901228">
                  <a:extLst>
                    <a:ext uri="{9D8B030D-6E8A-4147-A177-3AD203B41FA5}">
                      <a16:colId xmlns:a16="http://schemas.microsoft.com/office/drawing/2014/main" val="2312391231"/>
                    </a:ext>
                  </a:extLst>
                </a:gridCol>
              </a:tblGrid>
              <a:tr h="1754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sz="2400" dirty="0" smtClean="0">
                          <a:solidFill>
                            <a:schemeClr val="tx1"/>
                          </a:solidFill>
                        </a:rPr>
                        <a:t>¿Qué rango de ingreso presentan los clientes?</a:t>
                      </a:r>
                    </a:p>
                  </a:txBody>
                  <a:tcPr>
                    <a:noFill/>
                  </a:tcPr>
                </a:tc>
                <a:extLst>
                  <a:ext uri="{0D108BD9-81ED-4DB2-BD59-A6C34878D82A}">
                    <a16:rowId xmlns:a16="http://schemas.microsoft.com/office/drawing/2014/main" val="363577334"/>
                  </a:ext>
                </a:extLst>
              </a:tr>
              <a:tr h="1754200">
                <a:tc>
                  <a:txBody>
                    <a:bodyPr/>
                    <a:lstStyle/>
                    <a:p>
                      <a:endParaRPr lang="es-AR" dirty="0">
                        <a:solidFill>
                          <a:schemeClr val="tx1"/>
                        </a:solidFill>
                      </a:endParaRPr>
                    </a:p>
                  </a:txBody>
                  <a:tcPr>
                    <a:noFill/>
                  </a:tcPr>
                </a:tc>
                <a:extLst>
                  <a:ext uri="{0D108BD9-81ED-4DB2-BD59-A6C34878D82A}">
                    <a16:rowId xmlns:a16="http://schemas.microsoft.com/office/drawing/2014/main" val="731986296"/>
                  </a:ext>
                </a:extLst>
              </a:tr>
              <a:tr h="1754200">
                <a:tc>
                  <a:txBody>
                    <a:bodyPr/>
                    <a:lstStyle/>
                    <a:p>
                      <a:endParaRPr lang="es-AR" dirty="0">
                        <a:solidFill>
                          <a:schemeClr val="tx1"/>
                        </a:solidFill>
                      </a:endParaRPr>
                    </a:p>
                  </a:txBody>
                  <a:tcPr>
                    <a:noFill/>
                  </a:tcPr>
                </a:tc>
                <a:extLst>
                  <a:ext uri="{0D108BD9-81ED-4DB2-BD59-A6C34878D82A}">
                    <a16:rowId xmlns:a16="http://schemas.microsoft.com/office/drawing/2014/main" val="1335972198"/>
                  </a:ext>
                </a:extLst>
              </a:tr>
            </a:tbl>
          </a:graphicData>
        </a:graphic>
      </p:graphicFrame>
      <p:sp>
        <p:nvSpPr>
          <p:cNvPr id="12" name="CuadroTexto 11"/>
          <p:cNvSpPr txBox="1"/>
          <p:nvPr/>
        </p:nvSpPr>
        <p:spPr>
          <a:xfrm>
            <a:off x="393791" y="5596354"/>
            <a:ext cx="7772400" cy="1077218"/>
          </a:xfrm>
          <a:prstGeom prst="rect">
            <a:avLst/>
          </a:prstGeom>
          <a:solidFill>
            <a:schemeClr val="accent2">
              <a:lumMod val="20000"/>
              <a:lumOff val="80000"/>
            </a:schemeClr>
          </a:solidFill>
          <a:ln>
            <a:solidFill>
              <a:srgbClr val="C00000"/>
            </a:solidFill>
          </a:ln>
        </p:spPr>
        <p:txBody>
          <a:bodyPr wrap="square" rtlCol="0">
            <a:spAutoFit/>
          </a:bodyPr>
          <a:lstStyle/>
          <a:p>
            <a:pPr marL="285750" indent="-285750" algn="just">
              <a:buFont typeface="Wingdings" panose="05000000000000000000" pitchFamily="2" charset="2"/>
              <a:buChar char="§"/>
            </a:pPr>
            <a:r>
              <a:rPr lang="es-AR" sz="1600" dirty="0"/>
              <a:t>La mayor proporción de clientes (42,65 %) pertenece al rango de ingresos alto (100.000 a 150.000</a:t>
            </a:r>
            <a:r>
              <a:rPr lang="es-AR" sz="1600" dirty="0" smtClean="0"/>
              <a:t>).</a:t>
            </a:r>
          </a:p>
          <a:p>
            <a:pPr marL="285750" indent="-285750" algn="just">
              <a:buFont typeface="Arial" panose="020B0604020202020204" pitchFamily="34" charset="0"/>
              <a:buChar char="•"/>
            </a:pPr>
            <a:r>
              <a:rPr lang="es-AR" sz="1600" dirty="0"/>
              <a:t>La variable renta de los clientes sigue una distribución logarítmica normal con una mediana en torno a los 101.850 y presencia de outliers en ambas colas</a:t>
            </a:r>
            <a:r>
              <a:rPr lang="es-AR" sz="1600" dirty="0" smtClean="0"/>
              <a:t>.</a:t>
            </a:r>
            <a:endParaRPr lang="es-AR" sz="1600" dirty="0"/>
          </a:p>
        </p:txBody>
      </p:sp>
      <p:sp>
        <p:nvSpPr>
          <p:cNvPr id="13" name="CuadroTexto 12"/>
          <p:cNvSpPr txBox="1"/>
          <p:nvPr/>
        </p:nvSpPr>
        <p:spPr>
          <a:xfrm>
            <a:off x="722811" y="2205360"/>
            <a:ext cx="6814457" cy="261610"/>
          </a:xfrm>
          <a:prstGeom prst="rect">
            <a:avLst/>
          </a:prstGeom>
          <a:noFill/>
        </p:spPr>
        <p:txBody>
          <a:bodyPr wrap="square" rtlCol="0">
            <a:spAutoFit/>
          </a:bodyPr>
          <a:lstStyle/>
          <a:p>
            <a:pPr algn="just"/>
            <a:r>
              <a:rPr lang="es-AR" sz="1100" dirty="0" smtClean="0"/>
              <a:t>Rango de ingresos:  Bajo (0, 50.000), Medio (50.000, 100.000), Alto (100.000, 150.000), Muy alto (150.000, 250.000). </a:t>
            </a:r>
            <a:endParaRPr lang="es-AR" sz="1100" dirty="0"/>
          </a:p>
        </p:txBody>
      </p:sp>
      <p:pic>
        <p:nvPicPr>
          <p:cNvPr id="2" name="Imagen 1"/>
          <p:cNvPicPr>
            <a:picLocks noChangeAspect="1"/>
          </p:cNvPicPr>
          <p:nvPr/>
        </p:nvPicPr>
        <p:blipFill>
          <a:blip r:embed="rId2"/>
          <a:stretch>
            <a:fillRect/>
          </a:stretch>
        </p:blipFill>
        <p:spPr>
          <a:xfrm>
            <a:off x="779417" y="2578376"/>
            <a:ext cx="6431280" cy="2993165"/>
          </a:xfrm>
          <a:prstGeom prst="rect">
            <a:avLst/>
          </a:prstGeom>
        </p:spPr>
      </p:pic>
      <p:pic>
        <p:nvPicPr>
          <p:cNvPr id="7" name="Imagen 6"/>
          <p:cNvPicPr>
            <a:picLocks noChangeAspect="1"/>
          </p:cNvPicPr>
          <p:nvPr/>
        </p:nvPicPr>
        <p:blipFill rotWithShape="1">
          <a:blip r:embed="rId3"/>
          <a:srcRect l="67236"/>
          <a:stretch/>
        </p:blipFill>
        <p:spPr>
          <a:xfrm>
            <a:off x="8166191" y="1525724"/>
            <a:ext cx="3675560" cy="5332276"/>
          </a:xfrm>
          <a:prstGeom prst="rect">
            <a:avLst/>
          </a:prstGeom>
        </p:spPr>
      </p:pic>
      <p:cxnSp>
        <p:nvCxnSpPr>
          <p:cNvPr id="16" name="Conector recto 15"/>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Cinta hacia arriba 1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CuadroTexto 17"/>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91893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4830" y="1339554"/>
            <a:ext cx="11062107" cy="5386592"/>
          </a:xfrm>
        </p:spPr>
        <p:txBody>
          <a:bodyPr>
            <a:noAutofit/>
          </a:bodyPr>
          <a:lstStyle/>
          <a:p>
            <a:pPr marL="0" indent="0">
              <a:buNone/>
            </a:pPr>
            <a:r>
              <a:rPr lang="es-AR" sz="2400" b="1" dirty="0" smtClean="0"/>
              <a:t>¿Qué género y segmento predomina?</a:t>
            </a:r>
          </a:p>
          <a:p>
            <a:pPr marL="0" indent="0" algn="just">
              <a:buNone/>
            </a:pPr>
            <a:endParaRPr lang="es-AR" sz="2000" dirty="0" smtClean="0"/>
          </a:p>
        </p:txBody>
      </p:sp>
      <p:sp>
        <p:nvSpPr>
          <p:cNvPr id="4" name="Título 1"/>
          <p:cNvSpPr>
            <a:spLocks noGrp="1"/>
          </p:cNvSpPr>
          <p:nvPr>
            <p:ph type="title"/>
          </p:nvPr>
        </p:nvSpPr>
        <p:spPr>
          <a:xfrm>
            <a:off x="220133" y="13991"/>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5" name="Imagen 4"/>
          <p:cNvPicPr>
            <a:picLocks noChangeAspect="1"/>
          </p:cNvPicPr>
          <p:nvPr/>
        </p:nvPicPr>
        <p:blipFill>
          <a:blip r:embed="rId2"/>
          <a:stretch>
            <a:fillRect/>
          </a:stretch>
        </p:blipFill>
        <p:spPr>
          <a:xfrm>
            <a:off x="2061514" y="2028648"/>
            <a:ext cx="3615386" cy="3316785"/>
          </a:xfrm>
          <a:prstGeom prst="rect">
            <a:avLst/>
          </a:prstGeom>
          <a:ln>
            <a:solidFill>
              <a:srgbClr val="C00000"/>
            </a:solidFill>
          </a:ln>
        </p:spPr>
      </p:pic>
      <p:pic>
        <p:nvPicPr>
          <p:cNvPr id="6" name="Imagen 5"/>
          <p:cNvPicPr>
            <a:picLocks noChangeAspect="1"/>
          </p:cNvPicPr>
          <p:nvPr/>
        </p:nvPicPr>
        <p:blipFill>
          <a:blip r:embed="rId3"/>
          <a:stretch>
            <a:fillRect/>
          </a:stretch>
        </p:blipFill>
        <p:spPr>
          <a:xfrm>
            <a:off x="6206869" y="2028648"/>
            <a:ext cx="3794381" cy="3316785"/>
          </a:xfrm>
          <a:prstGeom prst="rect">
            <a:avLst/>
          </a:prstGeom>
          <a:ln>
            <a:solidFill>
              <a:srgbClr val="C00000"/>
            </a:solidFill>
          </a:ln>
        </p:spPr>
      </p:pic>
      <p:sp>
        <p:nvSpPr>
          <p:cNvPr id="12" name="CuadroTexto 11"/>
          <p:cNvSpPr txBox="1"/>
          <p:nvPr/>
        </p:nvSpPr>
        <p:spPr>
          <a:xfrm>
            <a:off x="354830" y="5650771"/>
            <a:ext cx="11486650" cy="830997"/>
          </a:xfrm>
          <a:prstGeom prst="rect">
            <a:avLst/>
          </a:prstGeom>
          <a:solidFill>
            <a:schemeClr val="accent2">
              <a:lumMod val="20000"/>
              <a:lumOff val="80000"/>
            </a:schemeClr>
          </a:solidFill>
          <a:ln>
            <a:solidFill>
              <a:srgbClr val="C00000"/>
            </a:solidFill>
          </a:ln>
        </p:spPr>
        <p:txBody>
          <a:bodyPr wrap="square" rtlCol="0">
            <a:spAutoFit/>
          </a:bodyPr>
          <a:lstStyle/>
          <a:p>
            <a:pPr marL="285750" indent="-285750" algn="just">
              <a:buFont typeface="Arial" panose="020B0604020202020204" pitchFamily="34" charset="0"/>
              <a:buChar char="•"/>
            </a:pPr>
            <a:r>
              <a:rPr lang="es-AR" sz="1600" dirty="0"/>
              <a:t>Si bien el número de clientes </a:t>
            </a:r>
            <a:r>
              <a:rPr lang="es-AR" sz="1600" dirty="0" smtClean="0"/>
              <a:t>masculino (V) </a:t>
            </a:r>
            <a:r>
              <a:rPr lang="es-AR" sz="1600" dirty="0"/>
              <a:t>es superior al </a:t>
            </a:r>
            <a:r>
              <a:rPr lang="es-AR" sz="1600" dirty="0" smtClean="0"/>
              <a:t>femenino (H), </a:t>
            </a:r>
            <a:r>
              <a:rPr lang="es-AR" sz="1600" dirty="0"/>
              <a:t>la diferencia no es significativa. No existe una fuerte preferencia en los productos entre </a:t>
            </a:r>
            <a:r>
              <a:rPr lang="es-AR" sz="1600" dirty="0" smtClean="0"/>
              <a:t>ambos géneros. </a:t>
            </a:r>
            <a:endParaRPr lang="es-AR" sz="1600" dirty="0"/>
          </a:p>
          <a:p>
            <a:pPr marL="285750" indent="-285750" algn="just">
              <a:buFont typeface="Arial" panose="020B0604020202020204" pitchFamily="34" charset="0"/>
              <a:buChar char="•"/>
            </a:pPr>
            <a:r>
              <a:rPr lang="es-AR" sz="1600" dirty="0"/>
              <a:t>La mayor proporción de clientes pertenece al segmento particulares</a:t>
            </a:r>
            <a:r>
              <a:rPr lang="es-AR" sz="1600" dirty="0" smtClean="0"/>
              <a:t>.</a:t>
            </a:r>
            <a:endParaRPr lang="es-AR" sz="16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3642498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35280" y="1297041"/>
            <a:ext cx="11081657" cy="5429105"/>
          </a:xfrm>
        </p:spPr>
        <p:txBody>
          <a:bodyPr>
            <a:noAutofit/>
          </a:bodyPr>
          <a:lstStyle/>
          <a:p>
            <a:pPr marL="0" indent="0">
              <a:buNone/>
            </a:pPr>
            <a:r>
              <a:rPr lang="es-AR" sz="2400" b="1" dirty="0" smtClean="0"/>
              <a:t>¿Cómo se distribuye la antigüedad de los clientes?</a:t>
            </a:r>
          </a:p>
          <a:p>
            <a:pPr marL="0" indent="0" algn="just">
              <a:buNone/>
            </a:pPr>
            <a:endParaRPr lang="es-AR" sz="2000" dirty="0" smtClean="0"/>
          </a:p>
        </p:txBody>
      </p:sp>
      <p:sp>
        <p:nvSpPr>
          <p:cNvPr id="4" name="Título 1"/>
          <p:cNvSpPr>
            <a:spLocks noGrp="1"/>
          </p:cNvSpPr>
          <p:nvPr>
            <p:ph type="title"/>
          </p:nvPr>
        </p:nvSpPr>
        <p:spPr>
          <a:xfrm>
            <a:off x="231019" y="23330"/>
            <a:ext cx="10515600" cy="1325563"/>
          </a:xfrm>
        </p:spPr>
        <p:txBody>
          <a:bodyPr>
            <a:normAutofit/>
          </a:bodyPr>
          <a:lstStyle/>
          <a:p>
            <a:r>
              <a:rPr lang="es-AR" sz="4000" dirty="0" smtClean="0">
                <a:solidFill>
                  <a:srgbClr val="002060"/>
                </a:solidFill>
                <a:latin typeface="+mn-lt"/>
              </a:rPr>
              <a:t>Análisis </a:t>
            </a:r>
            <a:r>
              <a:rPr lang="es-AR" sz="4000" dirty="0">
                <a:solidFill>
                  <a:srgbClr val="002060"/>
                </a:solidFill>
                <a:latin typeface="+mn-lt"/>
              </a:rPr>
              <a:t>E</a:t>
            </a:r>
            <a:r>
              <a:rPr lang="es-AR" sz="4000" dirty="0" smtClean="0">
                <a:solidFill>
                  <a:srgbClr val="002060"/>
                </a:solidFill>
                <a:latin typeface="+mn-lt"/>
              </a:rPr>
              <a:t>xploratorio de Datos</a:t>
            </a:r>
            <a:endParaRPr lang="es-AR" sz="4000" dirty="0">
              <a:solidFill>
                <a:srgbClr val="002060"/>
              </a:solidFill>
              <a:latin typeface="+mn-lt"/>
            </a:endParaRPr>
          </a:p>
        </p:txBody>
      </p:sp>
      <p:sp>
        <p:nvSpPr>
          <p:cNvPr id="12" name="CuadroTexto 11"/>
          <p:cNvSpPr txBox="1"/>
          <p:nvPr/>
        </p:nvSpPr>
        <p:spPr>
          <a:xfrm>
            <a:off x="192592" y="5310374"/>
            <a:ext cx="8027670" cy="1323439"/>
          </a:xfrm>
          <a:prstGeom prst="rect">
            <a:avLst/>
          </a:prstGeom>
          <a:solidFill>
            <a:schemeClr val="accent2">
              <a:lumMod val="20000"/>
              <a:lumOff val="80000"/>
            </a:schemeClr>
          </a:solidFill>
          <a:ln>
            <a:solidFill>
              <a:srgbClr val="C00000"/>
            </a:solidFill>
          </a:ln>
        </p:spPr>
        <p:txBody>
          <a:bodyPr wrap="square" rtlCol="0">
            <a:spAutoFit/>
          </a:bodyPr>
          <a:lstStyle/>
          <a:p>
            <a:pPr marL="285750" indent="-285750" algn="just">
              <a:buFont typeface="Arial" panose="020B0604020202020204" pitchFamily="34" charset="0"/>
              <a:buChar char="•"/>
            </a:pPr>
            <a:r>
              <a:rPr lang="es-AR" sz="1600" dirty="0"/>
              <a:t>La mayor proporción de clientes (</a:t>
            </a:r>
            <a:r>
              <a:rPr lang="es-AR" sz="1600" dirty="0" smtClean="0"/>
              <a:t>54 %) </a:t>
            </a:r>
            <a:r>
              <a:rPr lang="es-AR" sz="1600" dirty="0"/>
              <a:t>tiene menos de 60 meses de </a:t>
            </a:r>
            <a:r>
              <a:rPr lang="es-AR" sz="1600" dirty="0" smtClean="0"/>
              <a:t>antigüedad </a:t>
            </a:r>
            <a:r>
              <a:rPr lang="es-AR" sz="1600" dirty="0"/>
              <a:t>en el banco</a:t>
            </a:r>
            <a:r>
              <a:rPr lang="es-AR" sz="1600" dirty="0" smtClean="0"/>
              <a:t>.</a:t>
            </a:r>
          </a:p>
          <a:p>
            <a:pPr marL="285750" indent="-285750" algn="just">
              <a:buFont typeface="Arial" panose="020B0604020202020204" pitchFamily="34" charset="0"/>
              <a:buChar char="•"/>
            </a:pPr>
            <a:r>
              <a:rPr lang="es-AR" sz="1600" dirty="0"/>
              <a:t>La variable </a:t>
            </a:r>
            <a:r>
              <a:rPr lang="es-AR" sz="1600" dirty="0" smtClean="0"/>
              <a:t>antigüedad </a:t>
            </a:r>
            <a:r>
              <a:rPr lang="es-AR" sz="1600" dirty="0"/>
              <a:t>presenta una distribución asimétrica sesgada a la derecha, con una gran dispersión de los datos. La mediana se encuentra en torno a los 50 meses de antigüedad y no se evidencian outliers</a:t>
            </a:r>
            <a:r>
              <a:rPr lang="es-AR" sz="1600" dirty="0" smtClean="0"/>
              <a:t>.</a:t>
            </a:r>
            <a:endParaRPr lang="es-AR" sz="1600" dirty="0"/>
          </a:p>
        </p:txBody>
      </p:sp>
      <p:sp>
        <p:nvSpPr>
          <p:cNvPr id="13" name="CuadroTexto 12"/>
          <p:cNvSpPr txBox="1"/>
          <p:nvPr/>
        </p:nvSpPr>
        <p:spPr>
          <a:xfrm>
            <a:off x="1292490" y="1990974"/>
            <a:ext cx="6098910" cy="430887"/>
          </a:xfrm>
          <a:prstGeom prst="rect">
            <a:avLst/>
          </a:prstGeom>
          <a:noFill/>
        </p:spPr>
        <p:txBody>
          <a:bodyPr wrap="square" rtlCol="0">
            <a:spAutoFit/>
          </a:bodyPr>
          <a:lstStyle/>
          <a:p>
            <a:pPr algn="just"/>
            <a:r>
              <a:rPr lang="es-AR" sz="1100" dirty="0" smtClean="0"/>
              <a:t>Rangos de antigüedad (meses): Baja (0, 24), Media (24, 60), Alta (60, 120), Muy alta (120, 180), Extremadamente alta (180 en adelante).</a:t>
            </a:r>
            <a:endParaRPr lang="es-AR" sz="1100" dirty="0"/>
          </a:p>
        </p:txBody>
      </p:sp>
      <p:pic>
        <p:nvPicPr>
          <p:cNvPr id="2" name="Imagen 1"/>
          <p:cNvPicPr>
            <a:picLocks noChangeAspect="1"/>
          </p:cNvPicPr>
          <p:nvPr/>
        </p:nvPicPr>
        <p:blipFill rotWithShape="1">
          <a:blip r:embed="rId2"/>
          <a:srcRect l="33719" r="33034"/>
          <a:stretch/>
        </p:blipFill>
        <p:spPr>
          <a:xfrm>
            <a:off x="8497390" y="1558834"/>
            <a:ext cx="3459477" cy="5377253"/>
          </a:xfrm>
          <a:prstGeom prst="rect">
            <a:avLst/>
          </a:prstGeom>
        </p:spPr>
      </p:pic>
      <p:pic>
        <p:nvPicPr>
          <p:cNvPr id="11" name="Imagen 10"/>
          <p:cNvPicPr>
            <a:picLocks noChangeAspect="1"/>
          </p:cNvPicPr>
          <p:nvPr/>
        </p:nvPicPr>
        <p:blipFill>
          <a:blip r:embed="rId3"/>
          <a:stretch>
            <a:fillRect/>
          </a:stretch>
        </p:blipFill>
        <p:spPr>
          <a:xfrm>
            <a:off x="1292491" y="2461050"/>
            <a:ext cx="5836565" cy="2770947"/>
          </a:xfrm>
          <a:prstGeom prst="rect">
            <a:avLst/>
          </a:prstGeom>
        </p:spPr>
      </p:pic>
      <p:cxnSp>
        <p:nvCxnSpPr>
          <p:cNvPr id="16" name="Conector recto 15"/>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Cinta hacia arriba 1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CuadroTexto 17"/>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32618736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96240" y="1355269"/>
            <a:ext cx="11020697" cy="5370877"/>
          </a:xfrm>
        </p:spPr>
        <p:txBody>
          <a:bodyPr>
            <a:noAutofit/>
          </a:bodyPr>
          <a:lstStyle/>
          <a:p>
            <a:pPr marL="0" indent="0">
              <a:buNone/>
            </a:pPr>
            <a:r>
              <a:rPr lang="es-AR" sz="2400" b="1" dirty="0" smtClean="0"/>
              <a:t>¿Qué tipo de clientes predomina, nuevos o antiguos?</a:t>
            </a:r>
          </a:p>
          <a:p>
            <a:pPr marL="0" indent="0" algn="just">
              <a:buNone/>
            </a:pPr>
            <a:endParaRPr lang="es-AR" sz="2000" dirty="0" smtClean="0"/>
          </a:p>
        </p:txBody>
      </p:sp>
      <p:sp>
        <p:nvSpPr>
          <p:cNvPr id="4" name="Título 1"/>
          <p:cNvSpPr>
            <a:spLocks noGrp="1"/>
          </p:cNvSpPr>
          <p:nvPr>
            <p:ph type="title"/>
          </p:nvPr>
        </p:nvSpPr>
        <p:spPr>
          <a:xfrm>
            <a:off x="241905" y="29706"/>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a:t>
            </a:r>
            <a:r>
              <a:rPr lang="es-AR" sz="4000" dirty="0" smtClean="0">
                <a:solidFill>
                  <a:srgbClr val="002060"/>
                </a:solidFill>
                <a:latin typeface="+mn-lt"/>
              </a:rPr>
              <a:t>xploratorio de Datos</a:t>
            </a:r>
            <a:endParaRPr lang="es-AR" sz="4000" dirty="0">
              <a:solidFill>
                <a:srgbClr val="002060"/>
              </a:solidFill>
              <a:latin typeface="+mn-lt"/>
            </a:endParaRPr>
          </a:p>
        </p:txBody>
      </p:sp>
      <p:sp>
        <p:nvSpPr>
          <p:cNvPr id="12" name="CuadroTexto 11"/>
          <p:cNvSpPr txBox="1"/>
          <p:nvPr/>
        </p:nvSpPr>
        <p:spPr>
          <a:xfrm>
            <a:off x="838200" y="5793849"/>
            <a:ext cx="10230350" cy="584775"/>
          </a:xfrm>
          <a:prstGeom prst="rect">
            <a:avLst/>
          </a:prstGeom>
          <a:solidFill>
            <a:schemeClr val="accent2">
              <a:lumMod val="20000"/>
              <a:lumOff val="80000"/>
            </a:schemeClr>
          </a:solidFill>
          <a:ln>
            <a:solidFill>
              <a:srgbClr val="C00000"/>
            </a:solidFill>
          </a:ln>
        </p:spPr>
        <p:txBody>
          <a:bodyPr wrap="square" rtlCol="0">
            <a:spAutoFit/>
          </a:bodyPr>
          <a:lstStyle/>
          <a:p>
            <a:pPr marL="285750" indent="-285750" algn="just">
              <a:buFont typeface="Arial" panose="020B0604020202020204" pitchFamily="34" charset="0"/>
              <a:buChar char="•"/>
            </a:pPr>
            <a:r>
              <a:rPr lang="es-AR" sz="1600" dirty="0"/>
              <a:t>Un </a:t>
            </a:r>
            <a:r>
              <a:rPr lang="es-AR" sz="1600" dirty="0" smtClean="0"/>
              <a:t>94 % </a:t>
            </a:r>
            <a:r>
              <a:rPr lang="es-AR" sz="1600" dirty="0"/>
              <a:t>de los clientes se registró en el banco hace más de seis meses. La división cuentas activas/inactivas es relativamente pareja.</a:t>
            </a:r>
          </a:p>
        </p:txBody>
      </p:sp>
      <p:sp>
        <p:nvSpPr>
          <p:cNvPr id="13" name="CuadroTexto 12"/>
          <p:cNvSpPr txBox="1"/>
          <p:nvPr/>
        </p:nvSpPr>
        <p:spPr>
          <a:xfrm>
            <a:off x="722811" y="2102529"/>
            <a:ext cx="5611862" cy="461665"/>
          </a:xfrm>
          <a:prstGeom prst="rect">
            <a:avLst/>
          </a:prstGeom>
          <a:noFill/>
        </p:spPr>
        <p:txBody>
          <a:bodyPr wrap="square" rtlCol="0">
            <a:spAutoFit/>
          </a:bodyPr>
          <a:lstStyle/>
          <a:p>
            <a:pPr algn="ctr"/>
            <a:r>
              <a:rPr lang="es-AR" sz="1200" dirty="0"/>
              <a:t>i</a:t>
            </a:r>
            <a:r>
              <a:rPr lang="es-AR" sz="1200" dirty="0" smtClean="0"/>
              <a:t>nd_nuevo: Índice de nuevos clientes. 1 (si el cliente se registro en los últimos 6 meses),</a:t>
            </a:r>
          </a:p>
          <a:p>
            <a:pPr algn="ctr"/>
            <a:r>
              <a:rPr lang="es-AR" sz="1200" dirty="0" smtClean="0"/>
              <a:t> 0 (si el cliente tiene antigüedad mayor a 6 meses).   </a:t>
            </a:r>
            <a:endParaRPr lang="es-AR" sz="1200" dirty="0"/>
          </a:p>
        </p:txBody>
      </p:sp>
      <p:pic>
        <p:nvPicPr>
          <p:cNvPr id="5" name="Imagen 4"/>
          <p:cNvPicPr>
            <a:picLocks noChangeAspect="1"/>
          </p:cNvPicPr>
          <p:nvPr/>
        </p:nvPicPr>
        <p:blipFill>
          <a:blip r:embed="rId2"/>
          <a:stretch>
            <a:fillRect/>
          </a:stretch>
        </p:blipFill>
        <p:spPr>
          <a:xfrm>
            <a:off x="1562100" y="2540992"/>
            <a:ext cx="8458200" cy="3133725"/>
          </a:xfrm>
          <a:prstGeom prst="rect">
            <a:avLst/>
          </a:prstGeom>
        </p:spPr>
      </p:pic>
      <p:sp>
        <p:nvSpPr>
          <p:cNvPr id="6" name="Rectángulo 5"/>
          <p:cNvSpPr/>
          <p:nvPr/>
        </p:nvSpPr>
        <p:spPr>
          <a:xfrm>
            <a:off x="6334672" y="2105577"/>
            <a:ext cx="4733877" cy="461665"/>
          </a:xfrm>
          <a:prstGeom prst="rect">
            <a:avLst/>
          </a:prstGeom>
        </p:spPr>
        <p:txBody>
          <a:bodyPr wrap="square">
            <a:spAutoFit/>
          </a:bodyPr>
          <a:lstStyle/>
          <a:p>
            <a:pPr algn="ctr"/>
            <a:r>
              <a:rPr lang="es-AR" sz="1200" dirty="0"/>
              <a:t>ind_actividad_cliente: Índice de actividad. 1 (clientes activos), </a:t>
            </a:r>
            <a:endParaRPr lang="es-AR" sz="1200" dirty="0" smtClean="0"/>
          </a:p>
          <a:p>
            <a:pPr algn="ctr"/>
            <a:r>
              <a:rPr lang="es-AR" sz="1200" dirty="0" smtClean="0"/>
              <a:t>0 </a:t>
            </a:r>
            <a:r>
              <a:rPr lang="es-AR" sz="1200" dirty="0"/>
              <a:t>(clientes inactivos).</a:t>
            </a:r>
          </a:p>
        </p:txBody>
      </p:sp>
      <p:cxnSp>
        <p:nvCxnSpPr>
          <p:cNvPr id="15" name="Conector recto 14"/>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Cinta hacia arriba 15"/>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CuadroTexto 16"/>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1344714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rotWithShape="1">
          <a:blip r:embed="rId2"/>
          <a:srcRect t="4207"/>
          <a:stretch/>
        </p:blipFill>
        <p:spPr>
          <a:xfrm>
            <a:off x="238125" y="1902414"/>
            <a:ext cx="9599444" cy="4955586"/>
          </a:xfrm>
          <a:prstGeom prst="rect">
            <a:avLst/>
          </a:prstGeom>
        </p:spPr>
      </p:pic>
      <p:sp>
        <p:nvSpPr>
          <p:cNvPr id="3" name="Marcador de contenido 2"/>
          <p:cNvSpPr>
            <a:spLocks noGrp="1"/>
          </p:cNvSpPr>
          <p:nvPr>
            <p:ph idx="1"/>
          </p:nvPr>
        </p:nvSpPr>
        <p:spPr>
          <a:xfrm>
            <a:off x="345440" y="1261383"/>
            <a:ext cx="11210834" cy="5464763"/>
          </a:xfrm>
        </p:spPr>
        <p:txBody>
          <a:bodyPr>
            <a:noAutofit/>
          </a:bodyPr>
          <a:lstStyle/>
          <a:p>
            <a:pPr marL="0" indent="0">
              <a:buNone/>
            </a:pPr>
            <a:r>
              <a:rPr lang="es-AR" sz="2400" b="1" dirty="0" smtClean="0"/>
              <a:t>¿De qué ciudad provienen los clientes?</a:t>
            </a:r>
          </a:p>
          <a:p>
            <a:pPr marL="0" indent="0" algn="just">
              <a:buNone/>
            </a:pPr>
            <a:endParaRPr lang="es-AR" sz="2000" dirty="0" smtClean="0"/>
          </a:p>
        </p:txBody>
      </p:sp>
      <p:sp>
        <p:nvSpPr>
          <p:cNvPr id="4" name="Título 1"/>
          <p:cNvSpPr>
            <a:spLocks noGrp="1"/>
          </p:cNvSpPr>
          <p:nvPr>
            <p:ph type="title"/>
          </p:nvPr>
        </p:nvSpPr>
        <p:spPr>
          <a:xfrm>
            <a:off x="220133" y="27609"/>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6" name="CuadroTexto 5"/>
          <p:cNvSpPr txBox="1"/>
          <p:nvPr/>
        </p:nvSpPr>
        <p:spPr>
          <a:xfrm>
            <a:off x="9837569" y="2544854"/>
            <a:ext cx="2181912" cy="3046988"/>
          </a:xfrm>
          <a:prstGeom prst="rect">
            <a:avLst/>
          </a:prstGeom>
          <a:solidFill>
            <a:schemeClr val="accent2">
              <a:lumMod val="20000"/>
              <a:lumOff val="80000"/>
            </a:schemeClr>
          </a:solidFill>
          <a:ln>
            <a:solidFill>
              <a:srgbClr val="C00000"/>
            </a:solidFill>
          </a:ln>
        </p:spPr>
        <p:txBody>
          <a:bodyPr wrap="square" rtlCol="0">
            <a:spAutoFit/>
          </a:bodyPr>
          <a:lstStyle/>
          <a:p>
            <a:pPr marL="285750" indent="-285750" algn="just">
              <a:buFont typeface="Arial" panose="020B0604020202020204" pitchFamily="34" charset="0"/>
              <a:buChar char="•"/>
            </a:pPr>
            <a:r>
              <a:rPr lang="es-AR" sz="1600" dirty="0"/>
              <a:t>Más del </a:t>
            </a:r>
            <a:r>
              <a:rPr lang="es-AR" sz="1600" dirty="0" smtClean="0"/>
              <a:t>50 % </a:t>
            </a:r>
            <a:r>
              <a:rPr lang="es-AR" sz="1600" dirty="0"/>
              <a:t>de los usuarios pertenece a 5 ciudades.</a:t>
            </a:r>
          </a:p>
          <a:p>
            <a:pPr marL="285750" indent="-285750" algn="just">
              <a:buFont typeface="Arial" panose="020B0604020202020204" pitchFamily="34" charset="0"/>
              <a:buChar char="•"/>
            </a:pPr>
            <a:r>
              <a:rPr lang="es-AR" sz="1600" dirty="0"/>
              <a:t>La mayoría de los clientes provienen de la ciudad de </a:t>
            </a:r>
            <a:r>
              <a:rPr lang="es-AR" sz="1600" dirty="0" smtClean="0"/>
              <a:t>Madrid </a:t>
            </a:r>
            <a:r>
              <a:rPr lang="es-AR" sz="1600" dirty="0"/>
              <a:t>(</a:t>
            </a:r>
            <a:r>
              <a:rPr lang="es-AR" sz="1600" dirty="0" smtClean="0"/>
              <a:t>32,53 %), </a:t>
            </a:r>
            <a:r>
              <a:rPr lang="es-AR" sz="1600" dirty="0"/>
              <a:t>seguido de </a:t>
            </a:r>
            <a:r>
              <a:rPr lang="es-AR" sz="1600" dirty="0" smtClean="0"/>
              <a:t>Barcelona </a:t>
            </a:r>
            <a:r>
              <a:rPr lang="es-AR" sz="1600" dirty="0"/>
              <a:t>(</a:t>
            </a:r>
            <a:r>
              <a:rPr lang="es-AR" sz="1600" dirty="0" smtClean="0"/>
              <a:t>9,41 %), Valencia </a:t>
            </a:r>
            <a:r>
              <a:rPr lang="es-AR" sz="1600" dirty="0"/>
              <a:t>(</a:t>
            </a:r>
            <a:r>
              <a:rPr lang="es-AR" sz="1600" dirty="0" smtClean="0"/>
              <a:t>5,03 %), Sevilla </a:t>
            </a:r>
            <a:r>
              <a:rPr lang="es-AR" sz="1600" dirty="0"/>
              <a:t>(</a:t>
            </a:r>
            <a:r>
              <a:rPr lang="es-AR" sz="1600" dirty="0" smtClean="0"/>
              <a:t>4,46 %) </a:t>
            </a:r>
            <a:r>
              <a:rPr lang="es-AR" sz="1600" dirty="0"/>
              <a:t>y </a:t>
            </a:r>
            <a:r>
              <a:rPr lang="es-AR" sz="1600" dirty="0" smtClean="0"/>
              <a:t>Coruña (3,17 %).</a:t>
            </a:r>
            <a:endParaRPr lang="es-AR" sz="1600" dirty="0"/>
          </a:p>
        </p:txBody>
      </p:sp>
      <p:pic>
        <p:nvPicPr>
          <p:cNvPr id="2" name="Imagen 1"/>
          <p:cNvPicPr>
            <a:picLocks noChangeAspect="1"/>
          </p:cNvPicPr>
          <p:nvPr/>
        </p:nvPicPr>
        <p:blipFill rotWithShape="1">
          <a:blip r:embed="rId3"/>
          <a:srcRect l="20266" t="11327" r="15663" b="41027"/>
          <a:stretch/>
        </p:blipFill>
        <p:spPr>
          <a:xfrm>
            <a:off x="4723341" y="2484953"/>
            <a:ext cx="4213125" cy="2925134"/>
          </a:xfrm>
          <a:prstGeom prst="rect">
            <a:avLst/>
          </a:prstGeom>
          <a:ln>
            <a:noFill/>
          </a:ln>
          <a:effectLst>
            <a:outerShdw blurRad="190500" algn="tl" rotWithShape="0">
              <a:srgbClr val="000000">
                <a:alpha val="70000"/>
              </a:srgbClr>
            </a:outerShdw>
          </a:effectLst>
        </p:spPr>
      </p:pic>
      <p:pic>
        <p:nvPicPr>
          <p:cNvPr id="7" name="Imagen 6"/>
          <p:cNvPicPr>
            <a:picLocks noChangeAspect="1"/>
          </p:cNvPicPr>
          <p:nvPr/>
        </p:nvPicPr>
        <p:blipFill rotWithShape="1">
          <a:blip r:embed="rId3"/>
          <a:srcRect l="8496" t="103839" r="-8496" b="-13270"/>
          <a:stretch/>
        </p:blipFill>
        <p:spPr>
          <a:xfrm>
            <a:off x="793024" y="7591041"/>
            <a:ext cx="10763250" cy="947737"/>
          </a:xfrm>
          <a:prstGeom prst="rect">
            <a:avLst/>
          </a:prstGeom>
        </p:spPr>
      </p:pic>
      <p:pic>
        <p:nvPicPr>
          <p:cNvPr id="11" name="Imagen 10"/>
          <p:cNvPicPr>
            <a:picLocks noChangeAspect="1"/>
          </p:cNvPicPr>
          <p:nvPr/>
        </p:nvPicPr>
        <p:blipFill rotWithShape="1">
          <a:blip r:embed="rId3"/>
          <a:srcRect t="90569"/>
          <a:stretch/>
        </p:blipFill>
        <p:spPr>
          <a:xfrm>
            <a:off x="4567961" y="2004061"/>
            <a:ext cx="4523886" cy="398342"/>
          </a:xfrm>
          <a:prstGeom prst="rect">
            <a:avLst/>
          </a:prstGeom>
        </p:spPr>
      </p:pic>
      <p:cxnSp>
        <p:nvCxnSpPr>
          <p:cNvPr id="15" name="Conector recto 14"/>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Cinta hacia arriba 15"/>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CuadroTexto 16"/>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10131694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5120" y="1339555"/>
            <a:ext cx="11028679" cy="5386592"/>
          </a:xfrm>
        </p:spPr>
        <p:txBody>
          <a:bodyPr>
            <a:noAutofit/>
          </a:bodyPr>
          <a:lstStyle/>
          <a:p>
            <a:pPr marL="0" indent="0">
              <a:buNone/>
            </a:pPr>
            <a:r>
              <a:rPr lang="es-AR" sz="2400" b="1" dirty="0" smtClean="0"/>
              <a:t>¿Cómo evolucionó mensualmente la cartera de clientes?</a:t>
            </a:r>
          </a:p>
          <a:p>
            <a:pPr marL="0" indent="0" algn="ctr">
              <a:buNone/>
            </a:pPr>
            <a:endParaRPr lang="es-AR" sz="2000" dirty="0" smtClean="0"/>
          </a:p>
        </p:txBody>
      </p:sp>
      <p:sp>
        <p:nvSpPr>
          <p:cNvPr id="4" name="Título 1"/>
          <p:cNvSpPr>
            <a:spLocks noGrp="1"/>
          </p:cNvSpPr>
          <p:nvPr>
            <p:ph type="title"/>
          </p:nvPr>
        </p:nvSpPr>
        <p:spPr>
          <a:xfrm>
            <a:off x="220133" y="13991"/>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5" name="Imagen 4"/>
          <p:cNvPicPr>
            <a:picLocks noChangeAspect="1"/>
          </p:cNvPicPr>
          <p:nvPr/>
        </p:nvPicPr>
        <p:blipFill rotWithShape="1">
          <a:blip r:embed="rId2"/>
          <a:srcRect t="4219"/>
          <a:stretch/>
        </p:blipFill>
        <p:spPr>
          <a:xfrm>
            <a:off x="480265" y="1940198"/>
            <a:ext cx="7375061" cy="4722085"/>
          </a:xfrm>
          <a:prstGeom prst="rect">
            <a:avLst/>
          </a:prstGeom>
        </p:spPr>
      </p:pic>
      <p:sp>
        <p:nvSpPr>
          <p:cNvPr id="6" name="CuadroTexto 5"/>
          <p:cNvSpPr txBox="1"/>
          <p:nvPr/>
        </p:nvSpPr>
        <p:spPr>
          <a:xfrm>
            <a:off x="8097870" y="3155405"/>
            <a:ext cx="3789329" cy="2062103"/>
          </a:xfrm>
          <a:prstGeom prst="rect">
            <a:avLst/>
          </a:prstGeom>
          <a:solidFill>
            <a:schemeClr val="accent2">
              <a:lumMod val="20000"/>
              <a:lumOff val="80000"/>
            </a:schemeClr>
          </a:solidFill>
          <a:ln>
            <a:solidFill>
              <a:srgbClr val="C00000"/>
            </a:solidFill>
          </a:ln>
        </p:spPr>
        <p:txBody>
          <a:bodyPr wrap="square" rtlCol="0">
            <a:spAutoFit/>
          </a:bodyPr>
          <a:lstStyle/>
          <a:p>
            <a:pPr marL="285750" indent="-285750" algn="just">
              <a:buFont typeface="Arial" panose="020B0604020202020204" pitchFamily="34" charset="0"/>
              <a:buChar char="•"/>
            </a:pPr>
            <a:r>
              <a:rPr lang="es-AR" sz="1600" dirty="0" smtClean="0"/>
              <a:t>El número de clientes creció significativamente durante el período 28/06/2015 - 28/07/2015. </a:t>
            </a:r>
          </a:p>
          <a:p>
            <a:pPr algn="just"/>
            <a:endParaRPr lang="es-AR" sz="1600" dirty="0" smtClean="0"/>
          </a:p>
          <a:p>
            <a:pPr marL="285750" indent="-285750" algn="just">
              <a:buFont typeface="Arial" panose="020B0604020202020204" pitchFamily="34" charset="0"/>
              <a:buChar char="•"/>
            </a:pPr>
            <a:r>
              <a:rPr lang="es-AR" sz="1600" dirty="0" smtClean="0"/>
              <a:t>Posteriormente el crecimiento de clientes no fue tan pronunciado, manteniéndose una cartera relativamente estable.</a:t>
            </a:r>
            <a:endParaRPr lang="es-AR" sz="1600" dirty="0"/>
          </a:p>
        </p:txBody>
      </p:sp>
      <p:cxnSp>
        <p:nvCxnSpPr>
          <p:cNvPr id="13" name="Conector recto 12"/>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730493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5600" y="1261383"/>
            <a:ext cx="10998199" cy="5464764"/>
          </a:xfrm>
        </p:spPr>
        <p:txBody>
          <a:bodyPr>
            <a:noAutofit/>
          </a:bodyPr>
          <a:lstStyle/>
          <a:p>
            <a:pPr marL="0" indent="0">
              <a:buNone/>
            </a:pPr>
            <a:r>
              <a:rPr lang="es-AR" sz="2400" b="1" dirty="0" smtClean="0"/>
              <a:t>¿Cuál fue la tendencia de compra mensual?</a:t>
            </a:r>
          </a:p>
          <a:p>
            <a:pPr marL="0" indent="0" algn="ctr">
              <a:buNone/>
            </a:pPr>
            <a:endParaRPr lang="es-AR" sz="2000" dirty="0" smtClean="0"/>
          </a:p>
        </p:txBody>
      </p:sp>
      <p:sp>
        <p:nvSpPr>
          <p:cNvPr id="4" name="Título 1"/>
          <p:cNvSpPr>
            <a:spLocks noGrp="1"/>
          </p:cNvSpPr>
          <p:nvPr>
            <p:ph type="title"/>
          </p:nvPr>
        </p:nvSpPr>
        <p:spPr>
          <a:xfrm>
            <a:off x="231019" y="28793"/>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5" name="Imagen 4"/>
          <p:cNvPicPr>
            <a:picLocks noChangeAspect="1"/>
          </p:cNvPicPr>
          <p:nvPr/>
        </p:nvPicPr>
        <p:blipFill rotWithShape="1">
          <a:blip r:embed="rId2"/>
          <a:srcRect t="2967"/>
          <a:stretch/>
        </p:blipFill>
        <p:spPr>
          <a:xfrm>
            <a:off x="491083" y="1882141"/>
            <a:ext cx="7649664" cy="4800462"/>
          </a:xfrm>
          <a:prstGeom prst="rect">
            <a:avLst/>
          </a:prstGeom>
          <a:ln>
            <a:solidFill>
              <a:srgbClr val="C00000"/>
            </a:solidFill>
          </a:ln>
        </p:spPr>
      </p:pic>
      <p:sp>
        <p:nvSpPr>
          <p:cNvPr id="6" name="CuadroTexto 5"/>
          <p:cNvSpPr txBox="1"/>
          <p:nvPr/>
        </p:nvSpPr>
        <p:spPr>
          <a:xfrm>
            <a:off x="8372474" y="2162293"/>
            <a:ext cx="3483427" cy="4278094"/>
          </a:xfrm>
          <a:prstGeom prst="rect">
            <a:avLst/>
          </a:prstGeom>
          <a:solidFill>
            <a:schemeClr val="accent2">
              <a:lumMod val="20000"/>
              <a:lumOff val="80000"/>
            </a:schemeClr>
          </a:solidFill>
          <a:ln>
            <a:solidFill>
              <a:srgbClr val="C00000"/>
            </a:solidFill>
          </a:ln>
        </p:spPr>
        <p:txBody>
          <a:bodyPr wrap="square" rtlCol="0">
            <a:spAutoFit/>
          </a:bodyPr>
          <a:lstStyle/>
          <a:p>
            <a:r>
              <a:rPr lang="es-AR" sz="1600" dirty="0" smtClean="0"/>
              <a:t>Se aprecian algunas tendencias de compra en este gráfico:</a:t>
            </a:r>
          </a:p>
          <a:p>
            <a:pPr algn="just"/>
            <a:endParaRPr lang="es-AR" sz="1600" dirty="0" smtClean="0"/>
          </a:p>
          <a:p>
            <a:pPr marL="285750" indent="-285750" algn="just">
              <a:buFont typeface="Arial" panose="020B0604020202020204" pitchFamily="34" charset="0"/>
              <a:buChar char="•"/>
            </a:pPr>
            <a:r>
              <a:rPr lang="es-AR" sz="1600" dirty="0" smtClean="0"/>
              <a:t>El producto más adquirido es cuenta corriente que experimenta un crecimiento a lo largo de los meses.</a:t>
            </a:r>
          </a:p>
          <a:p>
            <a:pPr marL="285750" indent="-285750" algn="just">
              <a:buFont typeface="Arial" panose="020B0604020202020204" pitchFamily="34" charset="0"/>
              <a:buChar char="•"/>
            </a:pPr>
            <a:r>
              <a:rPr lang="es-AR" sz="1600" dirty="0" smtClean="0"/>
              <a:t>Los productos como Cuenta_ahorro, Garantías, Depósitos_corto_plazo no son muy populares, por lo que tenerlos en cuenta para realizar las predicciones podría ser contraproducente.</a:t>
            </a:r>
          </a:p>
          <a:p>
            <a:pPr marL="285750" indent="-285750" algn="just">
              <a:buFont typeface="Arial" panose="020B0604020202020204" pitchFamily="34" charset="0"/>
              <a:buChar char="•"/>
            </a:pPr>
            <a:r>
              <a:rPr lang="es-AR" sz="1600" dirty="0" smtClean="0"/>
              <a:t>El producto Depósito_corto_plazo se compró en 2015 y su popularidad disminuyó en 2016.</a:t>
            </a:r>
          </a:p>
          <a:p>
            <a:pPr marL="285750" indent="-285750" algn="just">
              <a:buFont typeface="Arial" panose="020B0604020202020204" pitchFamily="34" charset="0"/>
              <a:buChar char="•"/>
            </a:pPr>
            <a:r>
              <a:rPr lang="es-AR" sz="1600" dirty="0" smtClean="0"/>
              <a:t>Se aprecian clases de productos altamente desbalanceadas.</a:t>
            </a:r>
            <a:endParaRPr lang="es-AR" sz="1600" dirty="0"/>
          </a:p>
        </p:txBody>
      </p:sp>
      <p:cxnSp>
        <p:nvCxnSpPr>
          <p:cNvPr id="13" name="Conector recto 12"/>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721410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8842" y="183457"/>
            <a:ext cx="10515600" cy="993412"/>
          </a:xfrm>
        </p:spPr>
        <p:txBody>
          <a:bodyPr>
            <a:normAutofit/>
          </a:bodyPr>
          <a:lstStyle/>
          <a:p>
            <a:r>
              <a:rPr lang="es-AR" sz="4000" dirty="0" smtClean="0">
                <a:solidFill>
                  <a:srgbClr val="002060"/>
                </a:solidFill>
                <a:latin typeface="+mn-lt"/>
              </a:rPr>
              <a:t>Tabla de contenidos</a:t>
            </a:r>
            <a:endParaRPr lang="es-AR" sz="4000" dirty="0">
              <a:solidFill>
                <a:srgbClr val="002060"/>
              </a:solidFill>
              <a:latin typeface="+mn-lt"/>
            </a:endParaRPr>
          </a:p>
        </p:txBody>
      </p:sp>
      <p:pic>
        <p:nvPicPr>
          <p:cNvPr id="6" name="Marcador de contenido 5"/>
          <p:cNvPicPr>
            <a:picLocks noGrp="1" noChangeAspect="1"/>
          </p:cNvPicPr>
          <p:nvPr>
            <p:ph idx="1"/>
          </p:nvPr>
        </p:nvPicPr>
        <p:blipFill>
          <a:blip r:embed="rId2"/>
          <a:stretch>
            <a:fillRect/>
          </a:stretch>
        </p:blipFill>
        <p:spPr>
          <a:xfrm>
            <a:off x="733695" y="4546847"/>
            <a:ext cx="1005927" cy="445047"/>
          </a:xfrm>
          <a:prstGeom prst="rect">
            <a:avLst/>
          </a:prstGeom>
        </p:spPr>
      </p:pic>
      <p:sp>
        <p:nvSpPr>
          <p:cNvPr id="4" name="Cinta hacia arriba 3"/>
          <p:cNvSpPr/>
          <p:nvPr/>
        </p:nvSpPr>
        <p:spPr>
          <a:xfrm>
            <a:off x="733697" y="1273720"/>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CuadroTexto 4"/>
          <p:cNvSpPr txBox="1"/>
          <p:nvPr/>
        </p:nvSpPr>
        <p:spPr>
          <a:xfrm>
            <a:off x="1010985" y="1250739"/>
            <a:ext cx="435429" cy="369332"/>
          </a:xfrm>
          <a:prstGeom prst="rect">
            <a:avLst/>
          </a:prstGeom>
          <a:noFill/>
        </p:spPr>
        <p:txBody>
          <a:bodyPr wrap="square" rtlCol="0">
            <a:spAutoFit/>
          </a:bodyPr>
          <a:lstStyle/>
          <a:p>
            <a:r>
              <a:rPr lang="es-AR" b="1" dirty="0" smtClean="0"/>
              <a:t>01</a:t>
            </a:r>
            <a:endParaRPr lang="es-AR" b="1" dirty="0"/>
          </a:p>
        </p:txBody>
      </p:sp>
      <p:pic>
        <p:nvPicPr>
          <p:cNvPr id="7" name="Imagen 6"/>
          <p:cNvPicPr>
            <a:picLocks noChangeAspect="1"/>
          </p:cNvPicPr>
          <p:nvPr/>
        </p:nvPicPr>
        <p:blipFill>
          <a:blip r:embed="rId2"/>
          <a:stretch>
            <a:fillRect/>
          </a:stretch>
        </p:blipFill>
        <p:spPr>
          <a:xfrm>
            <a:off x="733697" y="2058788"/>
            <a:ext cx="1005927" cy="445047"/>
          </a:xfrm>
          <a:prstGeom prst="rect">
            <a:avLst/>
          </a:prstGeom>
        </p:spPr>
      </p:pic>
      <p:pic>
        <p:nvPicPr>
          <p:cNvPr id="8" name="Imagen 7"/>
          <p:cNvPicPr>
            <a:picLocks noChangeAspect="1"/>
          </p:cNvPicPr>
          <p:nvPr/>
        </p:nvPicPr>
        <p:blipFill>
          <a:blip r:embed="rId2"/>
          <a:stretch>
            <a:fillRect/>
          </a:stretch>
        </p:blipFill>
        <p:spPr>
          <a:xfrm>
            <a:off x="733697" y="2889869"/>
            <a:ext cx="1005927" cy="445047"/>
          </a:xfrm>
          <a:prstGeom prst="rect">
            <a:avLst/>
          </a:prstGeom>
        </p:spPr>
      </p:pic>
      <p:pic>
        <p:nvPicPr>
          <p:cNvPr id="9" name="Imagen 8"/>
          <p:cNvPicPr>
            <a:picLocks noChangeAspect="1"/>
          </p:cNvPicPr>
          <p:nvPr/>
        </p:nvPicPr>
        <p:blipFill>
          <a:blip r:embed="rId2"/>
          <a:stretch>
            <a:fillRect/>
          </a:stretch>
        </p:blipFill>
        <p:spPr>
          <a:xfrm>
            <a:off x="733696" y="3724475"/>
            <a:ext cx="1005927" cy="445047"/>
          </a:xfrm>
          <a:prstGeom prst="rect">
            <a:avLst/>
          </a:prstGeom>
        </p:spPr>
      </p:pic>
      <p:sp>
        <p:nvSpPr>
          <p:cNvPr id="16" name="CuadroTexto 15"/>
          <p:cNvSpPr txBox="1"/>
          <p:nvPr/>
        </p:nvSpPr>
        <p:spPr>
          <a:xfrm>
            <a:off x="1018943" y="2058788"/>
            <a:ext cx="435429" cy="369332"/>
          </a:xfrm>
          <a:prstGeom prst="rect">
            <a:avLst/>
          </a:prstGeom>
          <a:noFill/>
        </p:spPr>
        <p:txBody>
          <a:bodyPr wrap="square" rtlCol="0">
            <a:spAutoFit/>
          </a:bodyPr>
          <a:lstStyle/>
          <a:p>
            <a:r>
              <a:rPr lang="es-AR" b="1" dirty="0" smtClean="0"/>
              <a:t>02</a:t>
            </a:r>
            <a:endParaRPr lang="es-AR" b="1" dirty="0"/>
          </a:p>
        </p:txBody>
      </p:sp>
      <p:sp>
        <p:nvSpPr>
          <p:cNvPr id="17" name="CuadroTexto 16"/>
          <p:cNvSpPr txBox="1"/>
          <p:nvPr/>
        </p:nvSpPr>
        <p:spPr>
          <a:xfrm>
            <a:off x="1027652" y="2890555"/>
            <a:ext cx="435429" cy="369332"/>
          </a:xfrm>
          <a:prstGeom prst="rect">
            <a:avLst/>
          </a:prstGeom>
          <a:noFill/>
        </p:spPr>
        <p:txBody>
          <a:bodyPr wrap="square" rtlCol="0">
            <a:spAutoFit/>
          </a:bodyPr>
          <a:lstStyle/>
          <a:p>
            <a:r>
              <a:rPr lang="es-AR" b="1" dirty="0" smtClean="0"/>
              <a:t>03</a:t>
            </a:r>
            <a:endParaRPr lang="es-AR" b="1" dirty="0"/>
          </a:p>
        </p:txBody>
      </p:sp>
      <p:sp>
        <p:nvSpPr>
          <p:cNvPr id="19" name="CuadroTexto 18"/>
          <p:cNvSpPr txBox="1"/>
          <p:nvPr/>
        </p:nvSpPr>
        <p:spPr>
          <a:xfrm>
            <a:off x="1018943" y="3724475"/>
            <a:ext cx="435429" cy="369332"/>
          </a:xfrm>
          <a:prstGeom prst="rect">
            <a:avLst/>
          </a:prstGeom>
          <a:noFill/>
        </p:spPr>
        <p:txBody>
          <a:bodyPr wrap="square" rtlCol="0">
            <a:spAutoFit/>
          </a:bodyPr>
          <a:lstStyle/>
          <a:p>
            <a:r>
              <a:rPr lang="es-AR" b="1" dirty="0" smtClean="0"/>
              <a:t>04</a:t>
            </a:r>
            <a:endParaRPr lang="es-AR" b="1" dirty="0"/>
          </a:p>
        </p:txBody>
      </p:sp>
      <p:sp>
        <p:nvSpPr>
          <p:cNvPr id="20" name="CuadroTexto 19"/>
          <p:cNvSpPr txBox="1"/>
          <p:nvPr/>
        </p:nvSpPr>
        <p:spPr>
          <a:xfrm>
            <a:off x="1018943" y="4538138"/>
            <a:ext cx="435429" cy="369332"/>
          </a:xfrm>
          <a:prstGeom prst="rect">
            <a:avLst/>
          </a:prstGeom>
          <a:noFill/>
        </p:spPr>
        <p:txBody>
          <a:bodyPr wrap="square" rtlCol="0">
            <a:spAutoFit/>
          </a:bodyPr>
          <a:lstStyle/>
          <a:p>
            <a:r>
              <a:rPr lang="es-AR" b="1" dirty="0" smtClean="0"/>
              <a:t>05</a:t>
            </a:r>
            <a:endParaRPr lang="es-AR" b="1" dirty="0"/>
          </a:p>
        </p:txBody>
      </p:sp>
      <p:sp>
        <p:nvSpPr>
          <p:cNvPr id="21" name="CuadroTexto 20"/>
          <p:cNvSpPr txBox="1"/>
          <p:nvPr/>
        </p:nvSpPr>
        <p:spPr>
          <a:xfrm>
            <a:off x="2338249" y="1225470"/>
            <a:ext cx="2181448" cy="523220"/>
          </a:xfrm>
          <a:prstGeom prst="rect">
            <a:avLst/>
          </a:prstGeom>
          <a:noFill/>
        </p:spPr>
        <p:txBody>
          <a:bodyPr wrap="square" rtlCol="0">
            <a:spAutoFit/>
          </a:bodyPr>
          <a:lstStyle/>
          <a:p>
            <a:pPr algn="just"/>
            <a:r>
              <a:rPr lang="es-AR" sz="2800" dirty="0" smtClean="0"/>
              <a:t>Introducción</a:t>
            </a:r>
            <a:endParaRPr lang="es-AR" sz="2800" dirty="0"/>
          </a:p>
        </p:txBody>
      </p:sp>
      <p:sp>
        <p:nvSpPr>
          <p:cNvPr id="22" name="CuadroTexto 21"/>
          <p:cNvSpPr txBox="1"/>
          <p:nvPr/>
        </p:nvSpPr>
        <p:spPr>
          <a:xfrm>
            <a:off x="2338248" y="2014268"/>
            <a:ext cx="4942116" cy="523220"/>
          </a:xfrm>
          <a:prstGeom prst="rect">
            <a:avLst/>
          </a:prstGeom>
          <a:noFill/>
        </p:spPr>
        <p:txBody>
          <a:bodyPr wrap="square" rtlCol="0">
            <a:spAutoFit/>
          </a:bodyPr>
          <a:lstStyle/>
          <a:p>
            <a:pPr algn="just"/>
            <a:r>
              <a:rPr lang="es-AR" sz="2800" dirty="0" smtClean="0"/>
              <a:t>Data Adquisition</a:t>
            </a:r>
            <a:endParaRPr lang="es-AR" sz="2800" dirty="0"/>
          </a:p>
        </p:txBody>
      </p:sp>
      <p:sp>
        <p:nvSpPr>
          <p:cNvPr id="23" name="CuadroTexto 22"/>
          <p:cNvSpPr txBox="1"/>
          <p:nvPr/>
        </p:nvSpPr>
        <p:spPr>
          <a:xfrm>
            <a:off x="2338248" y="2833364"/>
            <a:ext cx="5371825" cy="523220"/>
          </a:xfrm>
          <a:prstGeom prst="rect">
            <a:avLst/>
          </a:prstGeom>
          <a:noFill/>
        </p:spPr>
        <p:txBody>
          <a:bodyPr wrap="square" rtlCol="0">
            <a:spAutoFit/>
          </a:bodyPr>
          <a:lstStyle/>
          <a:p>
            <a:pPr algn="just"/>
            <a:r>
              <a:rPr lang="es-AR" sz="2800" dirty="0" smtClean="0"/>
              <a:t>Análisis Exploratorio de Datos (EDA)</a:t>
            </a:r>
            <a:endParaRPr lang="es-AR" sz="2800" dirty="0"/>
          </a:p>
        </p:txBody>
      </p:sp>
      <p:sp>
        <p:nvSpPr>
          <p:cNvPr id="24" name="CuadroTexto 23"/>
          <p:cNvSpPr txBox="1"/>
          <p:nvPr/>
        </p:nvSpPr>
        <p:spPr>
          <a:xfrm>
            <a:off x="2334161" y="3702806"/>
            <a:ext cx="3877495" cy="523220"/>
          </a:xfrm>
          <a:prstGeom prst="rect">
            <a:avLst/>
          </a:prstGeom>
          <a:noFill/>
        </p:spPr>
        <p:txBody>
          <a:bodyPr wrap="square" rtlCol="0">
            <a:spAutoFit/>
          </a:bodyPr>
          <a:lstStyle/>
          <a:p>
            <a:pPr algn="just"/>
            <a:r>
              <a:rPr lang="es-AR" sz="2800" dirty="0" smtClean="0"/>
              <a:t>Data Wrangling</a:t>
            </a:r>
            <a:endParaRPr lang="es-AR" sz="2800" dirty="0"/>
          </a:p>
        </p:txBody>
      </p:sp>
      <p:sp>
        <p:nvSpPr>
          <p:cNvPr id="25" name="CuadroTexto 24"/>
          <p:cNvSpPr txBox="1"/>
          <p:nvPr/>
        </p:nvSpPr>
        <p:spPr>
          <a:xfrm>
            <a:off x="2313293" y="4487066"/>
            <a:ext cx="4261675" cy="523220"/>
          </a:xfrm>
          <a:prstGeom prst="rect">
            <a:avLst/>
          </a:prstGeom>
          <a:noFill/>
        </p:spPr>
        <p:txBody>
          <a:bodyPr wrap="square" rtlCol="0">
            <a:spAutoFit/>
          </a:bodyPr>
          <a:lstStyle/>
          <a:p>
            <a:pPr algn="just"/>
            <a:r>
              <a:rPr lang="es-AR" sz="2800" dirty="0" smtClean="0"/>
              <a:t>Feature Selection</a:t>
            </a:r>
            <a:endParaRPr lang="es-AR" sz="2800" dirty="0"/>
          </a:p>
        </p:txBody>
      </p:sp>
      <p:pic>
        <p:nvPicPr>
          <p:cNvPr id="27" name="Imagen 26"/>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8099831" y="1390403"/>
            <a:ext cx="3595780" cy="4994197"/>
          </a:xfrm>
          <a:prstGeom prst="rect">
            <a:avLst/>
          </a:prstGeom>
          <a:ln>
            <a:noFill/>
          </a:ln>
          <a:effectLst>
            <a:softEdge rad="112500"/>
          </a:effectLst>
        </p:spPr>
      </p:pic>
      <p:cxnSp>
        <p:nvCxnSpPr>
          <p:cNvPr id="26" name="Conector recto 25"/>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29" name="Marcador de contenido 5"/>
          <p:cNvPicPr>
            <a:picLocks noChangeAspect="1"/>
          </p:cNvPicPr>
          <p:nvPr/>
        </p:nvPicPr>
        <p:blipFill>
          <a:blip r:embed="rId2"/>
          <a:stretch>
            <a:fillRect/>
          </a:stretch>
        </p:blipFill>
        <p:spPr>
          <a:xfrm>
            <a:off x="733695" y="6180666"/>
            <a:ext cx="1005927" cy="445047"/>
          </a:xfrm>
          <a:prstGeom prst="rect">
            <a:avLst/>
          </a:prstGeom>
        </p:spPr>
      </p:pic>
      <p:pic>
        <p:nvPicPr>
          <p:cNvPr id="30" name="Imagen 29"/>
          <p:cNvPicPr>
            <a:picLocks noChangeAspect="1"/>
          </p:cNvPicPr>
          <p:nvPr/>
        </p:nvPicPr>
        <p:blipFill>
          <a:blip r:embed="rId2"/>
          <a:stretch>
            <a:fillRect/>
          </a:stretch>
        </p:blipFill>
        <p:spPr>
          <a:xfrm>
            <a:off x="733696" y="5393129"/>
            <a:ext cx="1005927" cy="445047"/>
          </a:xfrm>
          <a:prstGeom prst="rect">
            <a:avLst/>
          </a:prstGeom>
        </p:spPr>
      </p:pic>
      <p:sp>
        <p:nvSpPr>
          <p:cNvPr id="31" name="CuadroTexto 30"/>
          <p:cNvSpPr txBox="1"/>
          <p:nvPr/>
        </p:nvSpPr>
        <p:spPr>
          <a:xfrm>
            <a:off x="1018943" y="5384420"/>
            <a:ext cx="435429" cy="369332"/>
          </a:xfrm>
          <a:prstGeom prst="rect">
            <a:avLst/>
          </a:prstGeom>
          <a:noFill/>
        </p:spPr>
        <p:txBody>
          <a:bodyPr wrap="square" rtlCol="0">
            <a:spAutoFit/>
          </a:bodyPr>
          <a:lstStyle/>
          <a:p>
            <a:r>
              <a:rPr lang="es-AR" b="1" dirty="0" smtClean="0"/>
              <a:t>06</a:t>
            </a:r>
            <a:endParaRPr lang="es-AR" b="1" dirty="0"/>
          </a:p>
        </p:txBody>
      </p:sp>
      <p:sp>
        <p:nvSpPr>
          <p:cNvPr id="32" name="CuadroTexto 31"/>
          <p:cNvSpPr txBox="1"/>
          <p:nvPr/>
        </p:nvSpPr>
        <p:spPr>
          <a:xfrm>
            <a:off x="1027652" y="6180665"/>
            <a:ext cx="435429" cy="369332"/>
          </a:xfrm>
          <a:prstGeom prst="rect">
            <a:avLst/>
          </a:prstGeom>
          <a:noFill/>
        </p:spPr>
        <p:txBody>
          <a:bodyPr wrap="square" rtlCol="0">
            <a:spAutoFit/>
          </a:bodyPr>
          <a:lstStyle/>
          <a:p>
            <a:r>
              <a:rPr lang="es-AR" b="1" dirty="0" smtClean="0"/>
              <a:t>07</a:t>
            </a:r>
            <a:endParaRPr lang="es-AR" b="1" dirty="0"/>
          </a:p>
        </p:txBody>
      </p:sp>
      <p:sp>
        <p:nvSpPr>
          <p:cNvPr id="33" name="CuadroTexto 32"/>
          <p:cNvSpPr txBox="1"/>
          <p:nvPr/>
        </p:nvSpPr>
        <p:spPr>
          <a:xfrm>
            <a:off x="2299325" y="5127616"/>
            <a:ext cx="4240807" cy="954107"/>
          </a:xfrm>
          <a:prstGeom prst="rect">
            <a:avLst/>
          </a:prstGeom>
          <a:noFill/>
        </p:spPr>
        <p:txBody>
          <a:bodyPr wrap="square" rtlCol="0">
            <a:spAutoFit/>
          </a:bodyPr>
          <a:lstStyle/>
          <a:p>
            <a:pPr algn="just"/>
            <a:r>
              <a:rPr lang="es-AR" sz="2800" dirty="0" smtClean="0"/>
              <a:t>Desarrollando un modelo de Machine Learning</a:t>
            </a:r>
            <a:endParaRPr lang="es-AR" sz="2800" dirty="0"/>
          </a:p>
        </p:txBody>
      </p:sp>
      <p:sp>
        <p:nvSpPr>
          <p:cNvPr id="34" name="CuadroTexto 33"/>
          <p:cNvSpPr txBox="1"/>
          <p:nvPr/>
        </p:nvSpPr>
        <p:spPr>
          <a:xfrm>
            <a:off x="2313293" y="6181847"/>
            <a:ext cx="4261675" cy="523220"/>
          </a:xfrm>
          <a:prstGeom prst="rect">
            <a:avLst/>
          </a:prstGeom>
          <a:noFill/>
        </p:spPr>
        <p:txBody>
          <a:bodyPr wrap="square" rtlCol="0">
            <a:spAutoFit/>
          </a:bodyPr>
          <a:lstStyle/>
          <a:p>
            <a:pPr algn="just"/>
            <a:r>
              <a:rPr lang="es-AR" sz="2800" dirty="0" smtClean="0"/>
              <a:t>Conclusión y futuras líneas </a:t>
            </a:r>
            <a:endParaRPr lang="es-AR" sz="2800" dirty="0"/>
          </a:p>
        </p:txBody>
      </p:sp>
    </p:spTree>
    <p:extLst>
      <p:ext uri="{BB962C8B-B14F-4D97-AF65-F5344CB8AC3E}">
        <p14:creationId xmlns:p14="http://schemas.microsoft.com/office/powerpoint/2010/main" val="30192412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75920" y="1353789"/>
            <a:ext cx="11041017" cy="5372358"/>
          </a:xfrm>
        </p:spPr>
        <p:txBody>
          <a:bodyPr>
            <a:noAutofit/>
          </a:bodyPr>
          <a:lstStyle/>
          <a:p>
            <a:pPr marL="0" indent="0">
              <a:buNone/>
            </a:pPr>
            <a:r>
              <a:rPr lang="es-AR" sz="2400" b="1" dirty="0" smtClean="0"/>
              <a:t>¿Qué canal de compra predomina?</a:t>
            </a:r>
          </a:p>
          <a:p>
            <a:pPr marL="0" indent="0" algn="ctr">
              <a:buNone/>
            </a:pPr>
            <a:endParaRPr lang="es-AR" sz="2400" b="1" dirty="0" smtClean="0"/>
          </a:p>
        </p:txBody>
      </p:sp>
      <p:sp>
        <p:nvSpPr>
          <p:cNvPr id="4" name="Título 1"/>
          <p:cNvSpPr>
            <a:spLocks noGrp="1"/>
          </p:cNvSpPr>
          <p:nvPr>
            <p:ph type="title"/>
          </p:nvPr>
        </p:nvSpPr>
        <p:spPr>
          <a:xfrm>
            <a:off x="231019" y="28225"/>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5" name="Imagen 4"/>
          <p:cNvPicPr>
            <a:picLocks noChangeAspect="1"/>
          </p:cNvPicPr>
          <p:nvPr/>
        </p:nvPicPr>
        <p:blipFill>
          <a:blip r:embed="rId2"/>
          <a:stretch>
            <a:fillRect/>
          </a:stretch>
        </p:blipFill>
        <p:spPr>
          <a:xfrm>
            <a:off x="2194560" y="1957614"/>
            <a:ext cx="7802880" cy="3659208"/>
          </a:xfrm>
          <a:prstGeom prst="rect">
            <a:avLst/>
          </a:prstGeom>
          <a:ln>
            <a:solidFill>
              <a:srgbClr val="C00000"/>
            </a:solidFill>
          </a:ln>
        </p:spPr>
      </p:pic>
      <p:sp>
        <p:nvSpPr>
          <p:cNvPr id="6" name="CuadroTexto 5"/>
          <p:cNvSpPr txBox="1"/>
          <p:nvPr/>
        </p:nvSpPr>
        <p:spPr>
          <a:xfrm>
            <a:off x="2194560" y="5768875"/>
            <a:ext cx="7802880" cy="830997"/>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smtClean="0"/>
              <a:t>El canal KHE es el más utilizado por los clientes, sin embargo solo ha contribuido con el 19 % de las compras totales. Los clientes que se unieron desde KAT han realizado la mayor cantidad de compras.</a:t>
            </a:r>
            <a:endParaRPr lang="es-AR" sz="1600" dirty="0"/>
          </a:p>
        </p:txBody>
      </p:sp>
      <p:cxnSp>
        <p:nvCxnSpPr>
          <p:cNvPr id="13" name="Conector recto 12"/>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1504453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5997" y="1261384"/>
            <a:ext cx="11526883" cy="5473472"/>
          </a:xfrm>
        </p:spPr>
        <p:txBody>
          <a:bodyPr>
            <a:noAutofit/>
          </a:bodyPr>
          <a:lstStyle/>
          <a:p>
            <a:pPr marL="0" indent="0" algn="ctr">
              <a:buNone/>
            </a:pPr>
            <a:r>
              <a:rPr lang="es-AR" sz="2400" b="1" dirty="0" smtClean="0"/>
              <a:t>¿Existe una dependencia entre el período del año y la solicitud de alta de los clientes?</a:t>
            </a:r>
          </a:p>
          <a:p>
            <a:pPr marL="0" indent="0" algn="ctr">
              <a:buNone/>
            </a:pPr>
            <a:endParaRPr lang="es-AR" sz="2400" b="1" dirty="0" smtClean="0"/>
          </a:p>
        </p:txBody>
      </p:sp>
      <p:sp>
        <p:nvSpPr>
          <p:cNvPr id="4" name="Título 1"/>
          <p:cNvSpPr>
            <a:spLocks noGrp="1"/>
          </p:cNvSpPr>
          <p:nvPr>
            <p:ph type="title"/>
          </p:nvPr>
        </p:nvSpPr>
        <p:spPr>
          <a:xfrm>
            <a:off x="231019" y="24749"/>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a:t>
            </a:r>
            <a:r>
              <a:rPr lang="es-AR" sz="4000" dirty="0" smtClean="0">
                <a:solidFill>
                  <a:srgbClr val="002060"/>
                </a:solidFill>
                <a:latin typeface="+mn-lt"/>
              </a:rPr>
              <a:t>xploratorio de Datos</a:t>
            </a:r>
            <a:endParaRPr lang="es-AR" sz="4000" dirty="0">
              <a:solidFill>
                <a:srgbClr val="002060"/>
              </a:solidFill>
              <a:latin typeface="+mn-lt"/>
            </a:endParaRPr>
          </a:p>
        </p:txBody>
      </p:sp>
      <p:pic>
        <p:nvPicPr>
          <p:cNvPr id="5" name="Imagen 4"/>
          <p:cNvPicPr>
            <a:picLocks noChangeAspect="1"/>
          </p:cNvPicPr>
          <p:nvPr/>
        </p:nvPicPr>
        <p:blipFill rotWithShape="1">
          <a:blip r:embed="rId2"/>
          <a:srcRect t="5902" b="5005"/>
          <a:stretch/>
        </p:blipFill>
        <p:spPr>
          <a:xfrm>
            <a:off x="85997" y="1807515"/>
            <a:ext cx="8477794" cy="2840962"/>
          </a:xfrm>
          <a:prstGeom prst="rect">
            <a:avLst/>
          </a:prstGeom>
        </p:spPr>
      </p:pic>
      <p:pic>
        <p:nvPicPr>
          <p:cNvPr id="6" name="Imagen 5"/>
          <p:cNvPicPr>
            <a:picLocks noChangeAspect="1"/>
          </p:cNvPicPr>
          <p:nvPr/>
        </p:nvPicPr>
        <p:blipFill>
          <a:blip r:embed="rId3"/>
          <a:stretch>
            <a:fillRect/>
          </a:stretch>
        </p:blipFill>
        <p:spPr>
          <a:xfrm>
            <a:off x="99604" y="4738558"/>
            <a:ext cx="4175761" cy="2048322"/>
          </a:xfrm>
          <a:prstGeom prst="rect">
            <a:avLst/>
          </a:prstGeom>
        </p:spPr>
      </p:pic>
      <p:pic>
        <p:nvPicPr>
          <p:cNvPr id="7" name="Imagen 6"/>
          <p:cNvPicPr>
            <a:picLocks noChangeAspect="1"/>
          </p:cNvPicPr>
          <p:nvPr/>
        </p:nvPicPr>
        <p:blipFill>
          <a:blip r:embed="rId4"/>
          <a:stretch>
            <a:fillRect/>
          </a:stretch>
        </p:blipFill>
        <p:spPr>
          <a:xfrm>
            <a:off x="4325438" y="4738718"/>
            <a:ext cx="4202975" cy="2027842"/>
          </a:xfrm>
          <a:prstGeom prst="rect">
            <a:avLst/>
          </a:prstGeom>
        </p:spPr>
      </p:pic>
      <p:sp>
        <p:nvSpPr>
          <p:cNvPr id="11" name="CuadroTexto 10"/>
          <p:cNvSpPr txBox="1"/>
          <p:nvPr/>
        </p:nvSpPr>
        <p:spPr>
          <a:xfrm>
            <a:off x="8642167" y="1817675"/>
            <a:ext cx="3463835" cy="4770537"/>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Se evidencia un claro patrón donde durante el segundo semestre de cada año se incorporan mayor cantidad de clientes a la entidad.</a:t>
            </a:r>
          </a:p>
          <a:p>
            <a:pPr algn="just"/>
            <a:r>
              <a:rPr lang="es-AR" sz="1600" dirty="0" smtClean="0"/>
              <a:t>El primer clientes se dio de alta en enero 1995 y el último cliente ingresó en mayo 2016.</a:t>
            </a:r>
          </a:p>
          <a:p>
            <a:pPr algn="just"/>
            <a:r>
              <a:rPr lang="es-AR" sz="1600" dirty="0" smtClean="0"/>
              <a:t>El mayor número de usuarios se dio de alta en el mes de octubre (16,31 %); siendo junio el mes de menores altas registradas (4,84 %).</a:t>
            </a:r>
          </a:p>
          <a:p>
            <a:pPr algn="just"/>
            <a:r>
              <a:rPr lang="es-AR" sz="1600" dirty="0" smtClean="0"/>
              <a:t>Menos del 5 % de los usuarios se convirtió en cliente del banco los sábados y domingos</a:t>
            </a:r>
          </a:p>
          <a:p>
            <a:pPr algn="just"/>
            <a:r>
              <a:rPr lang="es-AR" sz="1600" dirty="0" smtClean="0"/>
              <a:t>El mayor número de usuarios elige los lunes para adquirir un producto del banco (24,13 %), mientras que los domingos se registran como clientes el menor número de usuarios (1,12 %).</a:t>
            </a:r>
            <a:endParaRPr lang="es-AR" sz="16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Cinta hacia arriba 14"/>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CuadroTexto 15"/>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031178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04801" y="1251224"/>
            <a:ext cx="11308080" cy="5473472"/>
          </a:xfrm>
        </p:spPr>
        <p:txBody>
          <a:bodyPr>
            <a:noAutofit/>
          </a:bodyPr>
          <a:lstStyle/>
          <a:p>
            <a:pPr marL="0" indent="0">
              <a:buNone/>
            </a:pPr>
            <a:r>
              <a:rPr lang="es-AR" sz="2400" b="1" dirty="0" smtClean="0"/>
              <a:t>¿Existe alguna relación entre la edad de los clientes y su género?</a:t>
            </a:r>
          </a:p>
          <a:p>
            <a:pPr marL="0" indent="0" algn="ctr">
              <a:buNone/>
            </a:pPr>
            <a:endParaRPr lang="es-AR" sz="2400" b="1" dirty="0" smtClean="0"/>
          </a:p>
        </p:txBody>
      </p:sp>
      <p:sp>
        <p:nvSpPr>
          <p:cNvPr id="4" name="Título 1"/>
          <p:cNvSpPr>
            <a:spLocks noGrp="1"/>
          </p:cNvSpPr>
          <p:nvPr>
            <p:ph type="title"/>
          </p:nvPr>
        </p:nvSpPr>
        <p:spPr>
          <a:xfrm>
            <a:off x="231019" y="34608"/>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5" name="CuadroTexto 4"/>
          <p:cNvSpPr txBox="1"/>
          <p:nvPr/>
        </p:nvSpPr>
        <p:spPr>
          <a:xfrm>
            <a:off x="508634" y="5977407"/>
            <a:ext cx="11174730" cy="646331"/>
          </a:xfrm>
          <a:prstGeom prst="rect">
            <a:avLst/>
          </a:prstGeom>
          <a:solidFill>
            <a:schemeClr val="accent2">
              <a:lumMod val="20000"/>
              <a:lumOff val="80000"/>
            </a:schemeClr>
          </a:solidFill>
          <a:ln>
            <a:solidFill>
              <a:srgbClr val="C00000"/>
            </a:solidFill>
          </a:ln>
        </p:spPr>
        <p:txBody>
          <a:bodyPr wrap="square" rtlCol="0">
            <a:spAutoFit/>
          </a:bodyPr>
          <a:lstStyle/>
          <a:p>
            <a:pPr lvl="0" algn="just"/>
            <a:r>
              <a:rPr lang="es-AR" dirty="0"/>
              <a:t>Hay más </a:t>
            </a:r>
            <a:r>
              <a:rPr lang="es-AR" dirty="0" smtClean="0"/>
              <a:t>mujeres (H) </a:t>
            </a:r>
            <a:r>
              <a:rPr lang="es-AR" dirty="0"/>
              <a:t>usuarias que </a:t>
            </a:r>
            <a:r>
              <a:rPr lang="es-AR" dirty="0" smtClean="0"/>
              <a:t>hombres (V) </a:t>
            </a:r>
            <a:r>
              <a:rPr lang="es-AR" dirty="0"/>
              <a:t>en el grupo de edad de 18 a 33 años. El número de usuarios masculinos predomina en los </a:t>
            </a:r>
            <a:r>
              <a:rPr lang="es-AR" dirty="0" smtClean="0"/>
              <a:t>grupos </a:t>
            </a:r>
            <a:r>
              <a:rPr lang="es-AR" dirty="0"/>
              <a:t>de </a:t>
            </a:r>
            <a:r>
              <a:rPr lang="es-AR" dirty="0" smtClean="0"/>
              <a:t>edad mediana edad y anciano.</a:t>
            </a:r>
            <a:endParaRPr kumimoji="0" lang="es-A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n 5"/>
          <p:cNvPicPr>
            <a:picLocks noChangeAspect="1"/>
          </p:cNvPicPr>
          <p:nvPr/>
        </p:nvPicPr>
        <p:blipFill>
          <a:blip r:embed="rId2"/>
          <a:stretch>
            <a:fillRect/>
          </a:stretch>
        </p:blipFill>
        <p:spPr>
          <a:xfrm>
            <a:off x="651697" y="2095186"/>
            <a:ext cx="10416853" cy="3891815"/>
          </a:xfrm>
          <a:prstGeom prst="rect">
            <a:avLst/>
          </a:prstGeom>
        </p:spPr>
      </p:pic>
      <p:sp>
        <p:nvSpPr>
          <p:cNvPr id="11" name="CuadroTexto 10"/>
          <p:cNvSpPr txBox="1"/>
          <p:nvPr/>
        </p:nvSpPr>
        <p:spPr>
          <a:xfrm>
            <a:off x="1575460" y="1851661"/>
            <a:ext cx="7206590" cy="276999"/>
          </a:xfrm>
          <a:prstGeom prst="rect">
            <a:avLst/>
          </a:prstGeom>
          <a:noFill/>
        </p:spPr>
        <p:txBody>
          <a:bodyPr wrap="square" rtlCol="0">
            <a:spAutoFit/>
          </a:bodyPr>
          <a:lstStyle/>
          <a:p>
            <a:pPr algn="just"/>
            <a:r>
              <a:rPr lang="es-AR" sz="1200" dirty="0" smtClean="0"/>
              <a:t>Rangos de edad: Niño (0-18), Joven (18-33), Mediana edad (33-50), Anciano (50-80), Muy anciano (80-200).</a:t>
            </a:r>
            <a:endParaRPr lang="es-AR" sz="12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10909844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5761" y="1261383"/>
            <a:ext cx="11247120" cy="5473473"/>
          </a:xfrm>
        </p:spPr>
        <p:txBody>
          <a:bodyPr>
            <a:noAutofit/>
          </a:bodyPr>
          <a:lstStyle/>
          <a:p>
            <a:pPr marL="0" indent="0">
              <a:buNone/>
            </a:pPr>
            <a:r>
              <a:rPr lang="es-AR" sz="2400" b="1" dirty="0" smtClean="0"/>
              <a:t>¿Existe alguna relación entre la antigüedad de los clientes y su género?</a:t>
            </a:r>
          </a:p>
          <a:p>
            <a:pPr marL="0" indent="0" algn="ctr">
              <a:buNone/>
            </a:pPr>
            <a:endParaRPr lang="es-AR" sz="2400" b="1" dirty="0" smtClean="0"/>
          </a:p>
        </p:txBody>
      </p:sp>
      <p:sp>
        <p:nvSpPr>
          <p:cNvPr id="4" name="Título 1"/>
          <p:cNvSpPr>
            <a:spLocks noGrp="1"/>
          </p:cNvSpPr>
          <p:nvPr>
            <p:ph type="title"/>
          </p:nvPr>
        </p:nvSpPr>
        <p:spPr>
          <a:xfrm>
            <a:off x="231019" y="31088"/>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5" name="CuadroTexto 4"/>
          <p:cNvSpPr txBox="1"/>
          <p:nvPr/>
        </p:nvSpPr>
        <p:spPr>
          <a:xfrm>
            <a:off x="1356601" y="5962944"/>
            <a:ext cx="9494234" cy="646331"/>
          </a:xfrm>
          <a:prstGeom prst="rect">
            <a:avLst/>
          </a:prstGeom>
          <a:solidFill>
            <a:schemeClr val="accent2">
              <a:lumMod val="20000"/>
              <a:lumOff val="80000"/>
            </a:schemeClr>
          </a:solidFill>
          <a:ln>
            <a:solidFill>
              <a:srgbClr val="C00000"/>
            </a:solidFill>
          </a:ln>
        </p:spPr>
        <p:txBody>
          <a:bodyPr wrap="square" rtlCol="0">
            <a:spAutoFit/>
          </a:bodyPr>
          <a:lstStyle/>
          <a:p>
            <a:pPr algn="ctr"/>
            <a:r>
              <a:rPr lang="es-AR"/>
              <a:t>Las clientes femeninas (H) predominan para antigüedades bajas y medias. En las demás categorías predominan los clientes masculinos (V).</a:t>
            </a:r>
            <a:endParaRPr lang="es-AR" sz="1600" dirty="0"/>
          </a:p>
        </p:txBody>
      </p:sp>
      <p:pic>
        <p:nvPicPr>
          <p:cNvPr id="6" name="Imagen 5"/>
          <p:cNvPicPr>
            <a:picLocks noChangeAspect="1"/>
          </p:cNvPicPr>
          <p:nvPr/>
        </p:nvPicPr>
        <p:blipFill>
          <a:blip r:embed="rId2"/>
          <a:stretch>
            <a:fillRect/>
          </a:stretch>
        </p:blipFill>
        <p:spPr>
          <a:xfrm>
            <a:off x="1356601" y="2228932"/>
            <a:ext cx="9390018" cy="3490237"/>
          </a:xfrm>
          <a:prstGeom prst="rect">
            <a:avLst/>
          </a:prstGeom>
        </p:spPr>
      </p:pic>
      <p:sp>
        <p:nvSpPr>
          <p:cNvPr id="11" name="CuadroTexto 10"/>
          <p:cNvSpPr txBox="1"/>
          <p:nvPr/>
        </p:nvSpPr>
        <p:spPr>
          <a:xfrm>
            <a:off x="2008725" y="1890363"/>
            <a:ext cx="8842110" cy="276999"/>
          </a:xfrm>
          <a:prstGeom prst="rect">
            <a:avLst/>
          </a:prstGeom>
          <a:noFill/>
        </p:spPr>
        <p:txBody>
          <a:bodyPr wrap="square" rtlCol="0">
            <a:spAutoFit/>
          </a:bodyPr>
          <a:lstStyle/>
          <a:p>
            <a:pPr algn="just"/>
            <a:r>
              <a:rPr lang="es-AR" sz="1200" dirty="0" smtClean="0"/>
              <a:t>Rangos de antigüedad (meses): Baja (0, 24), Media (24, 60), Alta (60, 120), Muy alta (120, 180), Extremadamente alta (180 en adelante).</a:t>
            </a:r>
            <a:endParaRPr lang="es-AR" sz="12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31967395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96241" y="1362112"/>
            <a:ext cx="11216640" cy="5372744"/>
          </a:xfrm>
        </p:spPr>
        <p:txBody>
          <a:bodyPr>
            <a:noAutofit/>
          </a:bodyPr>
          <a:lstStyle/>
          <a:p>
            <a:pPr marL="0" indent="0">
              <a:buNone/>
            </a:pPr>
            <a:r>
              <a:rPr lang="es-AR" sz="2400" b="1" dirty="0" smtClean="0"/>
              <a:t>¿Existe alguna relación entre el ingreso medio de los clientes y el segmento al que pertenecen?</a:t>
            </a:r>
          </a:p>
          <a:p>
            <a:pPr marL="0" indent="0" algn="ctr">
              <a:buNone/>
            </a:pPr>
            <a:endParaRPr lang="es-AR" sz="2400" b="1" dirty="0" smtClean="0"/>
          </a:p>
        </p:txBody>
      </p:sp>
      <p:sp>
        <p:nvSpPr>
          <p:cNvPr id="4" name="Título 1"/>
          <p:cNvSpPr>
            <a:spLocks noGrp="1"/>
          </p:cNvSpPr>
          <p:nvPr>
            <p:ph type="title"/>
          </p:nvPr>
        </p:nvSpPr>
        <p:spPr>
          <a:xfrm>
            <a:off x="220133" y="20865"/>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5" name="CuadroTexto 4"/>
          <p:cNvSpPr txBox="1"/>
          <p:nvPr/>
        </p:nvSpPr>
        <p:spPr>
          <a:xfrm>
            <a:off x="1356601" y="6054384"/>
            <a:ext cx="9276520" cy="584775"/>
          </a:xfrm>
          <a:prstGeom prst="rect">
            <a:avLst/>
          </a:prstGeom>
          <a:solidFill>
            <a:schemeClr val="accent2">
              <a:lumMod val="20000"/>
              <a:lumOff val="80000"/>
            </a:schemeClr>
          </a:solidFill>
          <a:ln>
            <a:solidFill>
              <a:srgbClr val="C00000"/>
            </a:solidFill>
          </a:ln>
        </p:spPr>
        <p:txBody>
          <a:bodyPr wrap="square" rtlCol="0">
            <a:spAutoFit/>
          </a:bodyPr>
          <a:lstStyle/>
          <a:p>
            <a:pPr algn="ctr"/>
            <a:r>
              <a:rPr lang="es-AR" sz="1600" dirty="0"/>
              <a:t>Los clientes del segmento </a:t>
            </a:r>
            <a:r>
              <a:rPr lang="es-AR" sz="1600" dirty="0" smtClean="0"/>
              <a:t>TOP </a:t>
            </a:r>
            <a:r>
              <a:rPr lang="es-AR" sz="1600" dirty="0"/>
              <a:t>tienen el ingreso promedio más alto y el segmento </a:t>
            </a:r>
            <a:r>
              <a:rPr lang="es-AR" sz="1600" dirty="0" smtClean="0"/>
              <a:t>UNIVERSITARIO </a:t>
            </a:r>
            <a:r>
              <a:rPr lang="es-AR" sz="1600" dirty="0"/>
              <a:t>el menor poder adquisitivo.</a:t>
            </a:r>
          </a:p>
        </p:txBody>
      </p:sp>
      <p:pic>
        <p:nvPicPr>
          <p:cNvPr id="2" name="Imagen 1"/>
          <p:cNvPicPr>
            <a:picLocks noChangeAspect="1"/>
          </p:cNvPicPr>
          <p:nvPr/>
        </p:nvPicPr>
        <p:blipFill>
          <a:blip r:embed="rId2"/>
          <a:stretch>
            <a:fillRect/>
          </a:stretch>
        </p:blipFill>
        <p:spPr>
          <a:xfrm>
            <a:off x="3340193" y="2207389"/>
            <a:ext cx="5438047" cy="3636765"/>
          </a:xfrm>
          <a:prstGeom prst="rect">
            <a:avLst/>
          </a:prstGeom>
        </p:spPr>
      </p:pic>
      <p:cxnSp>
        <p:nvCxnSpPr>
          <p:cNvPr id="13" name="Conector recto 12"/>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0820384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5601" y="1364968"/>
            <a:ext cx="11257280" cy="5369887"/>
          </a:xfrm>
        </p:spPr>
        <p:txBody>
          <a:bodyPr>
            <a:noAutofit/>
          </a:bodyPr>
          <a:lstStyle/>
          <a:p>
            <a:pPr marL="0" indent="0">
              <a:buNone/>
            </a:pPr>
            <a:r>
              <a:rPr lang="es-AR" sz="2400" b="1" dirty="0" smtClean="0"/>
              <a:t>¿Existe alguna relación entre el segmento al que pertenecen los clientes y su edad?</a:t>
            </a:r>
          </a:p>
          <a:p>
            <a:pPr marL="0" indent="0" algn="ctr">
              <a:buNone/>
            </a:pPr>
            <a:endParaRPr lang="es-AR" sz="2400" b="1" dirty="0" smtClean="0"/>
          </a:p>
        </p:txBody>
      </p:sp>
      <p:sp>
        <p:nvSpPr>
          <p:cNvPr id="4" name="Título 1"/>
          <p:cNvSpPr>
            <a:spLocks noGrp="1"/>
          </p:cNvSpPr>
          <p:nvPr>
            <p:ph type="title"/>
          </p:nvPr>
        </p:nvSpPr>
        <p:spPr>
          <a:xfrm>
            <a:off x="231019" y="23722"/>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5" name="CuadroTexto 4"/>
          <p:cNvSpPr txBox="1"/>
          <p:nvPr/>
        </p:nvSpPr>
        <p:spPr>
          <a:xfrm>
            <a:off x="838199" y="5927307"/>
            <a:ext cx="10515599" cy="830997"/>
          </a:xfrm>
          <a:prstGeom prst="rect">
            <a:avLst/>
          </a:prstGeom>
          <a:solidFill>
            <a:schemeClr val="accent2">
              <a:lumMod val="20000"/>
              <a:lumOff val="80000"/>
            </a:schemeClr>
          </a:solidFill>
          <a:ln>
            <a:solidFill>
              <a:srgbClr val="C00000"/>
            </a:solidFill>
          </a:ln>
        </p:spPr>
        <p:txBody>
          <a:bodyPr wrap="square" rtlCol="0">
            <a:spAutoFit/>
          </a:bodyPr>
          <a:lstStyle/>
          <a:p>
            <a:pPr algn="ctr"/>
            <a:r>
              <a:rPr lang="es-AR" sz="1600" dirty="0"/>
              <a:t>Si bien el número de clientes hombres es superior al de mujeres, la diferencia no es significativa. No existe una fuerte preferencia en los productos entre hombres y mujeres. La mayor proporción de clientes pertenece al segmento particulares (59,15 %), </a:t>
            </a:r>
            <a:r>
              <a:rPr lang="es-AR" sz="1600" dirty="0" smtClean="0"/>
              <a:t>conformándose </a:t>
            </a:r>
            <a:r>
              <a:rPr lang="es-AR" sz="1600" dirty="0"/>
              <a:t>mayormente por usuarios de mediana </a:t>
            </a:r>
            <a:r>
              <a:rPr lang="es-AR" sz="1600" dirty="0" smtClean="0"/>
              <a:t>edad.</a:t>
            </a:r>
            <a:endParaRPr lang="es-AR" sz="1600" dirty="0"/>
          </a:p>
        </p:txBody>
      </p:sp>
      <p:pic>
        <p:nvPicPr>
          <p:cNvPr id="6" name="Imagen 5"/>
          <p:cNvPicPr>
            <a:picLocks noChangeAspect="1"/>
          </p:cNvPicPr>
          <p:nvPr/>
        </p:nvPicPr>
        <p:blipFill>
          <a:blip r:embed="rId2"/>
          <a:stretch>
            <a:fillRect/>
          </a:stretch>
        </p:blipFill>
        <p:spPr>
          <a:xfrm>
            <a:off x="2922760" y="1839314"/>
            <a:ext cx="6129800" cy="4052135"/>
          </a:xfrm>
          <a:prstGeom prst="rect">
            <a:avLst/>
          </a:prstGeom>
        </p:spPr>
      </p:pic>
      <p:cxnSp>
        <p:nvCxnSpPr>
          <p:cNvPr id="13" name="Conector recto 12"/>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8889424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3871" y="1292522"/>
            <a:ext cx="11319009" cy="5442334"/>
          </a:xfrm>
        </p:spPr>
        <p:txBody>
          <a:bodyPr>
            <a:noAutofit/>
          </a:bodyPr>
          <a:lstStyle/>
          <a:p>
            <a:pPr marL="0" indent="0">
              <a:buNone/>
            </a:pPr>
            <a:r>
              <a:rPr lang="es-AR" sz="2400" b="1" dirty="0" smtClean="0"/>
              <a:t>¿Existe alguna relación entre la edad de los clientes y su lugar de residencia?</a:t>
            </a:r>
          </a:p>
          <a:p>
            <a:pPr marL="0" indent="0" algn="ctr">
              <a:buNone/>
            </a:pPr>
            <a:endParaRPr lang="es-AR" sz="2400" b="1" dirty="0" smtClean="0"/>
          </a:p>
        </p:txBody>
      </p:sp>
      <p:sp>
        <p:nvSpPr>
          <p:cNvPr id="4" name="Título 1"/>
          <p:cNvSpPr>
            <a:spLocks noGrp="1"/>
          </p:cNvSpPr>
          <p:nvPr>
            <p:ph type="title"/>
          </p:nvPr>
        </p:nvSpPr>
        <p:spPr>
          <a:xfrm>
            <a:off x="230523" y="24877"/>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5" name="CuadroTexto 4"/>
          <p:cNvSpPr txBox="1"/>
          <p:nvPr/>
        </p:nvSpPr>
        <p:spPr>
          <a:xfrm>
            <a:off x="10633121" y="3032777"/>
            <a:ext cx="1265007" cy="1323439"/>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En Madrid predominan los clientes de mediana edad.</a:t>
            </a:r>
            <a:endParaRPr lang="es-AR" sz="1600" dirty="0"/>
          </a:p>
        </p:txBody>
      </p:sp>
      <p:pic>
        <p:nvPicPr>
          <p:cNvPr id="6" name="Imagen 5"/>
          <p:cNvPicPr>
            <a:picLocks noChangeAspect="1"/>
          </p:cNvPicPr>
          <p:nvPr/>
        </p:nvPicPr>
        <p:blipFill>
          <a:blip r:embed="rId2"/>
          <a:stretch>
            <a:fillRect/>
          </a:stretch>
        </p:blipFill>
        <p:spPr>
          <a:xfrm>
            <a:off x="143434" y="1815016"/>
            <a:ext cx="10280725" cy="5044965"/>
          </a:xfrm>
          <a:prstGeom prst="rect">
            <a:avLst/>
          </a:prstGeom>
        </p:spPr>
      </p:pic>
      <p:sp>
        <p:nvSpPr>
          <p:cNvPr id="11" name="CuadroTexto 10"/>
          <p:cNvSpPr txBox="1"/>
          <p:nvPr/>
        </p:nvSpPr>
        <p:spPr>
          <a:xfrm>
            <a:off x="293871" y="6581001"/>
            <a:ext cx="6999609" cy="276999"/>
          </a:xfrm>
          <a:prstGeom prst="rect">
            <a:avLst/>
          </a:prstGeom>
          <a:solidFill>
            <a:schemeClr val="bg1"/>
          </a:solidFill>
        </p:spPr>
        <p:txBody>
          <a:bodyPr wrap="square" rtlCol="0">
            <a:spAutoFit/>
          </a:bodyPr>
          <a:lstStyle/>
          <a:p>
            <a:pPr algn="ctr"/>
            <a:r>
              <a:rPr lang="es-AR" sz="1200" dirty="0" smtClean="0"/>
              <a:t>Rangos de edad: Niño (0-18), Joven (18-33), Mediana edad (33-50), Anciano (50-80), Muy anciano (80-200).</a:t>
            </a:r>
            <a:endParaRPr lang="es-AR" sz="12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1027972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0133" y="1366124"/>
            <a:ext cx="11392748" cy="5368732"/>
          </a:xfrm>
        </p:spPr>
        <p:txBody>
          <a:bodyPr>
            <a:noAutofit/>
          </a:bodyPr>
          <a:lstStyle/>
          <a:p>
            <a:pPr marL="0" indent="0">
              <a:buNone/>
            </a:pPr>
            <a:r>
              <a:rPr lang="es-AR" sz="2400" b="1" dirty="0" smtClean="0"/>
              <a:t>¿Existe alguna relación entre el género los clientes y su lugar de residencia?</a:t>
            </a:r>
          </a:p>
          <a:p>
            <a:pPr marL="0" indent="0" algn="ctr">
              <a:buNone/>
            </a:pPr>
            <a:endParaRPr lang="es-AR" sz="2400" b="1" dirty="0" smtClean="0"/>
          </a:p>
        </p:txBody>
      </p:sp>
      <p:sp>
        <p:nvSpPr>
          <p:cNvPr id="4" name="Título 1"/>
          <p:cNvSpPr>
            <a:spLocks noGrp="1"/>
          </p:cNvSpPr>
          <p:nvPr>
            <p:ph type="title"/>
          </p:nvPr>
        </p:nvSpPr>
        <p:spPr>
          <a:xfrm>
            <a:off x="220133" y="24877"/>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5" name="CuadroTexto 4"/>
          <p:cNvSpPr txBox="1"/>
          <p:nvPr/>
        </p:nvSpPr>
        <p:spPr>
          <a:xfrm>
            <a:off x="10061870" y="3135536"/>
            <a:ext cx="2013360" cy="2031325"/>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dirty="0"/>
              <a:t>Ciudades como Madrid, Barcelona, Valencia, Sevilla, </a:t>
            </a:r>
            <a:r>
              <a:rPr lang="es-AR" dirty="0" smtClean="0"/>
              <a:t>Málaga </a:t>
            </a:r>
            <a:r>
              <a:rPr lang="es-AR" dirty="0"/>
              <a:t>tienen más usuarios </a:t>
            </a:r>
            <a:r>
              <a:rPr lang="es-AR" dirty="0" smtClean="0"/>
              <a:t>femeninos (F) </a:t>
            </a:r>
            <a:r>
              <a:rPr lang="es-AR" dirty="0"/>
              <a:t>que </a:t>
            </a:r>
            <a:r>
              <a:rPr lang="es-AR" dirty="0" smtClean="0"/>
              <a:t>masculinos (V).</a:t>
            </a:r>
            <a:endParaRPr lang="es-AR" sz="1600" dirty="0"/>
          </a:p>
        </p:txBody>
      </p:sp>
      <p:pic>
        <p:nvPicPr>
          <p:cNvPr id="2" name="Imagen 1"/>
          <p:cNvPicPr>
            <a:picLocks noChangeAspect="1"/>
          </p:cNvPicPr>
          <p:nvPr/>
        </p:nvPicPr>
        <p:blipFill>
          <a:blip r:embed="rId2"/>
          <a:stretch>
            <a:fillRect/>
          </a:stretch>
        </p:blipFill>
        <p:spPr>
          <a:xfrm>
            <a:off x="644776" y="1981200"/>
            <a:ext cx="9301370" cy="4753656"/>
          </a:xfrm>
          <a:prstGeom prst="rect">
            <a:avLst/>
          </a:prstGeom>
        </p:spPr>
      </p:pic>
      <p:sp>
        <p:nvSpPr>
          <p:cNvPr id="11" name="CuadroTexto 10"/>
          <p:cNvSpPr txBox="1"/>
          <p:nvPr/>
        </p:nvSpPr>
        <p:spPr>
          <a:xfrm>
            <a:off x="116769" y="6544942"/>
            <a:ext cx="6999609" cy="276999"/>
          </a:xfrm>
          <a:prstGeom prst="rect">
            <a:avLst/>
          </a:prstGeom>
          <a:solidFill>
            <a:schemeClr val="bg1"/>
          </a:solidFill>
        </p:spPr>
        <p:txBody>
          <a:bodyPr wrap="square" rtlCol="0">
            <a:spAutoFit/>
          </a:bodyPr>
          <a:lstStyle/>
          <a:p>
            <a:pPr algn="ctr"/>
            <a:r>
              <a:rPr lang="es-AR" sz="1200" dirty="0" smtClean="0"/>
              <a:t>Rangos de edad: Niño (0-18), Joven (18-33), Mediana edad (33-50), Anciano (50-80), Muy anciano (80-200).</a:t>
            </a:r>
            <a:endParaRPr lang="es-AR" sz="12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30690836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41" y="1261384"/>
            <a:ext cx="11318240" cy="5473472"/>
          </a:xfrm>
        </p:spPr>
        <p:txBody>
          <a:bodyPr>
            <a:noAutofit/>
          </a:bodyPr>
          <a:lstStyle/>
          <a:p>
            <a:pPr marL="0" indent="0">
              <a:buNone/>
            </a:pPr>
            <a:r>
              <a:rPr lang="es-AR" sz="2400" b="1" dirty="0" smtClean="0"/>
              <a:t>¿Existe alguna relación entre el segmento al que pertenecen los clientes y su lugar de residencia?</a:t>
            </a:r>
          </a:p>
          <a:p>
            <a:pPr marL="0" indent="0" algn="ctr">
              <a:buNone/>
            </a:pPr>
            <a:endParaRPr lang="es-AR" sz="2400" b="1" dirty="0" smtClean="0"/>
          </a:p>
        </p:txBody>
      </p:sp>
      <p:sp>
        <p:nvSpPr>
          <p:cNvPr id="4" name="Título 1"/>
          <p:cNvSpPr>
            <a:spLocks noGrp="1"/>
          </p:cNvSpPr>
          <p:nvPr>
            <p:ph type="title"/>
          </p:nvPr>
        </p:nvSpPr>
        <p:spPr>
          <a:xfrm>
            <a:off x="220133" y="36339"/>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5" name="CuadroTexto 4"/>
          <p:cNvSpPr txBox="1"/>
          <p:nvPr/>
        </p:nvSpPr>
        <p:spPr>
          <a:xfrm>
            <a:off x="10061870" y="2481822"/>
            <a:ext cx="2013360" cy="3046988"/>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a:t>Ciudades como Madrid, Barcelona, Valencia, Sevilla, Málaga, Zaragoza, Alicante tienen más clientes del segmento Particulares. Por su parte, el segmento particulares tiene preponderancia en Coruña, Murcia, Pontevedra.</a:t>
            </a:r>
          </a:p>
        </p:txBody>
      </p:sp>
      <p:pic>
        <p:nvPicPr>
          <p:cNvPr id="6" name="Imagen 5"/>
          <p:cNvPicPr>
            <a:picLocks noChangeAspect="1"/>
          </p:cNvPicPr>
          <p:nvPr/>
        </p:nvPicPr>
        <p:blipFill>
          <a:blip r:embed="rId2"/>
          <a:stretch>
            <a:fillRect/>
          </a:stretch>
        </p:blipFill>
        <p:spPr>
          <a:xfrm>
            <a:off x="116769" y="2144623"/>
            <a:ext cx="9816125" cy="4713377"/>
          </a:xfrm>
          <a:prstGeom prst="rect">
            <a:avLst/>
          </a:prstGeom>
        </p:spPr>
      </p:pic>
      <p:cxnSp>
        <p:nvCxnSpPr>
          <p:cNvPr id="13" name="Conector recto 12"/>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15344528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4961" y="1347110"/>
            <a:ext cx="11297920" cy="5387746"/>
          </a:xfrm>
        </p:spPr>
        <p:txBody>
          <a:bodyPr>
            <a:noAutofit/>
          </a:bodyPr>
          <a:lstStyle/>
          <a:p>
            <a:pPr marL="0" indent="0">
              <a:buNone/>
            </a:pPr>
            <a:r>
              <a:rPr lang="es-AR" sz="2400" b="1" dirty="0" smtClean="0"/>
              <a:t>¿Existe alguna relación entre la edad de los clientes y su fecha de alta?</a:t>
            </a:r>
          </a:p>
          <a:p>
            <a:pPr marL="0" indent="0" algn="ctr">
              <a:buNone/>
            </a:pPr>
            <a:endParaRPr lang="es-AR" sz="2400" b="1" dirty="0" smtClean="0"/>
          </a:p>
        </p:txBody>
      </p:sp>
      <p:sp>
        <p:nvSpPr>
          <p:cNvPr id="4" name="Título 1"/>
          <p:cNvSpPr>
            <a:spLocks noGrp="1"/>
          </p:cNvSpPr>
          <p:nvPr>
            <p:ph type="title"/>
          </p:nvPr>
        </p:nvSpPr>
        <p:spPr>
          <a:xfrm>
            <a:off x="220133" y="21546"/>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2" name="Imagen 1"/>
          <p:cNvPicPr>
            <a:picLocks noChangeAspect="1"/>
          </p:cNvPicPr>
          <p:nvPr/>
        </p:nvPicPr>
        <p:blipFill>
          <a:blip r:embed="rId2"/>
          <a:stretch>
            <a:fillRect/>
          </a:stretch>
        </p:blipFill>
        <p:spPr>
          <a:xfrm>
            <a:off x="1082080" y="1952133"/>
            <a:ext cx="9961329" cy="4037454"/>
          </a:xfrm>
          <a:prstGeom prst="rect">
            <a:avLst/>
          </a:prstGeom>
        </p:spPr>
      </p:pic>
      <p:sp>
        <p:nvSpPr>
          <p:cNvPr id="5" name="CuadroTexto 4"/>
          <p:cNvSpPr txBox="1"/>
          <p:nvPr/>
        </p:nvSpPr>
        <p:spPr>
          <a:xfrm>
            <a:off x="1082081" y="6150080"/>
            <a:ext cx="9831977" cy="584775"/>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Los usuarios jóvenes tienden a adquirir un producto del banco de julio a noviembre mientras que los usuarios de mediana edad tienden a darse de alta de enero a junio.</a:t>
            </a:r>
            <a:endParaRPr lang="es-AR" sz="1600" dirty="0"/>
          </a:p>
        </p:txBody>
      </p:sp>
      <p:cxnSp>
        <p:nvCxnSpPr>
          <p:cNvPr id="13" name="Conector recto 12"/>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1533567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inta hacia arriba 3"/>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CuadroTexto 4"/>
          <p:cNvSpPr txBox="1"/>
          <p:nvPr/>
        </p:nvSpPr>
        <p:spPr>
          <a:xfrm>
            <a:off x="11168742" y="458614"/>
            <a:ext cx="435429" cy="369332"/>
          </a:xfrm>
          <a:prstGeom prst="rect">
            <a:avLst/>
          </a:prstGeom>
          <a:noFill/>
        </p:spPr>
        <p:txBody>
          <a:bodyPr wrap="square" rtlCol="0">
            <a:spAutoFit/>
          </a:bodyPr>
          <a:lstStyle/>
          <a:p>
            <a:r>
              <a:rPr lang="es-AR" b="1" dirty="0" smtClean="0"/>
              <a:t>01</a:t>
            </a:r>
            <a:endParaRPr lang="es-AR" b="1" dirty="0"/>
          </a:p>
        </p:txBody>
      </p:sp>
      <p:cxnSp>
        <p:nvCxnSpPr>
          <p:cNvPr id="6" name="Conector recto 5"/>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ítulo 1"/>
          <p:cNvSpPr>
            <a:spLocks noGrp="1"/>
          </p:cNvSpPr>
          <p:nvPr>
            <p:ph type="title"/>
          </p:nvPr>
        </p:nvSpPr>
        <p:spPr>
          <a:xfrm>
            <a:off x="237551" y="24876"/>
            <a:ext cx="10515600" cy="1325563"/>
          </a:xfrm>
        </p:spPr>
        <p:txBody>
          <a:bodyPr>
            <a:normAutofit/>
          </a:bodyPr>
          <a:lstStyle/>
          <a:p>
            <a:r>
              <a:rPr lang="es-AR" sz="4000" dirty="0" smtClean="0">
                <a:solidFill>
                  <a:srgbClr val="002060"/>
                </a:solidFill>
                <a:latin typeface="+mn-lt"/>
              </a:rPr>
              <a:t>Introducción </a:t>
            </a:r>
            <a:endParaRPr lang="es-AR" sz="4000" dirty="0">
              <a:solidFill>
                <a:srgbClr val="002060"/>
              </a:solidFill>
              <a:latin typeface="+mn-lt"/>
            </a:endParaRPr>
          </a:p>
        </p:txBody>
      </p:sp>
      <p:pic>
        <p:nvPicPr>
          <p:cNvPr id="8" name="Imagen 7"/>
          <p:cNvPicPr>
            <a:picLocks noChangeAspect="1"/>
          </p:cNvPicPr>
          <p:nvPr/>
        </p:nvPicPr>
        <p:blipFill>
          <a:blip r:embed="rId2"/>
          <a:stretch>
            <a:fillRect/>
          </a:stretch>
        </p:blipFill>
        <p:spPr>
          <a:xfrm>
            <a:off x="2695545" y="1649324"/>
            <a:ext cx="6761963" cy="44091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43335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3840" y="1261384"/>
            <a:ext cx="11773989" cy="5473472"/>
          </a:xfrm>
        </p:spPr>
        <p:txBody>
          <a:bodyPr>
            <a:noAutofit/>
          </a:bodyPr>
          <a:lstStyle/>
          <a:p>
            <a:pPr marL="0" indent="0" algn="ctr">
              <a:buNone/>
            </a:pPr>
            <a:r>
              <a:rPr lang="es-AR" sz="2400" b="1" dirty="0" smtClean="0"/>
              <a:t>¿Cómo es el comportamiento de compra de clientes según el segmento al que pertenecen?</a:t>
            </a:r>
          </a:p>
          <a:p>
            <a:pPr marL="0" indent="0" algn="ctr">
              <a:buNone/>
            </a:pPr>
            <a:endParaRPr lang="es-AR" sz="2400" b="1" dirty="0" smtClean="0"/>
          </a:p>
        </p:txBody>
      </p:sp>
      <p:sp>
        <p:nvSpPr>
          <p:cNvPr id="4" name="Título 1"/>
          <p:cNvSpPr>
            <a:spLocks noGrp="1"/>
          </p:cNvSpPr>
          <p:nvPr>
            <p:ph type="title"/>
          </p:nvPr>
        </p:nvSpPr>
        <p:spPr>
          <a:xfrm>
            <a:off x="243840" y="24877"/>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2" name="Imagen 1"/>
          <p:cNvPicPr>
            <a:picLocks noChangeAspect="1"/>
          </p:cNvPicPr>
          <p:nvPr/>
        </p:nvPicPr>
        <p:blipFill rotWithShape="1">
          <a:blip r:embed="rId2"/>
          <a:srcRect t="4742"/>
          <a:stretch/>
        </p:blipFill>
        <p:spPr>
          <a:xfrm>
            <a:off x="803828" y="1989769"/>
            <a:ext cx="11037652" cy="3532366"/>
          </a:xfrm>
          <a:prstGeom prst="rect">
            <a:avLst/>
          </a:prstGeom>
        </p:spPr>
      </p:pic>
      <p:sp>
        <p:nvSpPr>
          <p:cNvPr id="6" name="CuadroTexto 5"/>
          <p:cNvSpPr txBox="1"/>
          <p:nvPr/>
        </p:nvSpPr>
        <p:spPr>
          <a:xfrm>
            <a:off x="1681778" y="5607957"/>
            <a:ext cx="8828443" cy="830997"/>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Particulares es el segmento dominante de los clientes en todos los paquetes de productos. El producto cuenta junior ha sido adquirido únicamente por este segmento. Los clientes del segmento Top tienen el ingreso promedio más alto y el segmento Universitario el menor poder adquisitivo.</a:t>
            </a:r>
            <a:endParaRPr lang="es-AR" sz="1600" dirty="0"/>
          </a:p>
        </p:txBody>
      </p:sp>
      <p:cxnSp>
        <p:nvCxnSpPr>
          <p:cNvPr id="13" name="Conector recto 12"/>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8837323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55601" y="1261384"/>
            <a:ext cx="11257280" cy="5473472"/>
          </a:xfrm>
        </p:spPr>
        <p:txBody>
          <a:bodyPr>
            <a:noAutofit/>
          </a:bodyPr>
          <a:lstStyle/>
          <a:p>
            <a:pPr marL="0" indent="0">
              <a:buNone/>
            </a:pPr>
            <a:r>
              <a:rPr lang="es-AR" sz="2400" b="1" dirty="0" smtClean="0"/>
              <a:t>¿Cómo es el comportamiento de compra de clientes nuevos y antiguos?</a:t>
            </a:r>
          </a:p>
          <a:p>
            <a:pPr marL="0" indent="0" algn="ctr">
              <a:buNone/>
            </a:pPr>
            <a:endParaRPr lang="es-AR" sz="2400" b="1" dirty="0" smtClean="0"/>
          </a:p>
        </p:txBody>
      </p:sp>
      <p:sp>
        <p:nvSpPr>
          <p:cNvPr id="4" name="Título 1"/>
          <p:cNvSpPr>
            <a:spLocks noGrp="1"/>
          </p:cNvSpPr>
          <p:nvPr>
            <p:ph type="title"/>
          </p:nvPr>
        </p:nvSpPr>
        <p:spPr>
          <a:xfrm>
            <a:off x="220133" y="33410"/>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2" name="Imagen 1"/>
          <p:cNvPicPr>
            <a:picLocks noChangeAspect="1"/>
          </p:cNvPicPr>
          <p:nvPr/>
        </p:nvPicPr>
        <p:blipFill rotWithShape="1">
          <a:blip r:embed="rId2"/>
          <a:srcRect t="4535"/>
          <a:stretch/>
        </p:blipFill>
        <p:spPr>
          <a:xfrm>
            <a:off x="944881" y="2030184"/>
            <a:ext cx="10977154" cy="3720821"/>
          </a:xfrm>
          <a:prstGeom prst="rect">
            <a:avLst/>
          </a:prstGeom>
        </p:spPr>
      </p:pic>
      <p:sp>
        <p:nvSpPr>
          <p:cNvPr id="11" name="CuadroTexto 10"/>
          <p:cNvSpPr txBox="1"/>
          <p:nvPr/>
        </p:nvSpPr>
        <p:spPr>
          <a:xfrm>
            <a:off x="933269" y="5883538"/>
            <a:ext cx="10308771" cy="830997"/>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Los nuevos clientes (antigüedad menor a 6 meses) son los que más compran depositos_corto_plazo, cuenta_junior y cuenta_corriente. Hay muy poca participación en todos los demás productos por parte de nuevos clientes. Los nuevos clientes no han adquirido cuenta de ahorro, cuenta particular, cuenta_plus_particular y depósitos_mediano_plazo.</a:t>
            </a:r>
            <a:endParaRPr lang="es-AR" sz="16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42844683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94641" y="1350440"/>
            <a:ext cx="11318240" cy="5384416"/>
          </a:xfrm>
        </p:spPr>
        <p:txBody>
          <a:bodyPr>
            <a:noAutofit/>
          </a:bodyPr>
          <a:lstStyle/>
          <a:p>
            <a:pPr marL="0" indent="0">
              <a:buNone/>
            </a:pPr>
            <a:r>
              <a:rPr lang="es-AR" sz="2400" b="1" dirty="0" smtClean="0"/>
              <a:t>¿Qué paquete bancario es el más demandado?</a:t>
            </a:r>
          </a:p>
          <a:p>
            <a:pPr marL="0" indent="0" algn="ctr">
              <a:buNone/>
            </a:pPr>
            <a:endParaRPr lang="es-AR" sz="2400" b="1" dirty="0" smtClean="0"/>
          </a:p>
        </p:txBody>
      </p:sp>
      <p:sp>
        <p:nvSpPr>
          <p:cNvPr id="4" name="Título 1"/>
          <p:cNvSpPr>
            <a:spLocks noGrp="1"/>
          </p:cNvSpPr>
          <p:nvPr>
            <p:ph type="title"/>
          </p:nvPr>
        </p:nvSpPr>
        <p:spPr>
          <a:xfrm>
            <a:off x="220133" y="24877"/>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2" name="Imagen 1"/>
          <p:cNvPicPr>
            <a:picLocks noChangeAspect="1"/>
          </p:cNvPicPr>
          <p:nvPr/>
        </p:nvPicPr>
        <p:blipFill>
          <a:blip r:embed="rId2"/>
          <a:stretch>
            <a:fillRect/>
          </a:stretch>
        </p:blipFill>
        <p:spPr>
          <a:xfrm>
            <a:off x="1419922" y="1837041"/>
            <a:ext cx="9463615" cy="4065285"/>
          </a:xfrm>
          <a:prstGeom prst="rect">
            <a:avLst/>
          </a:prstGeom>
          <a:ln>
            <a:noFill/>
          </a:ln>
        </p:spPr>
      </p:pic>
      <p:sp>
        <p:nvSpPr>
          <p:cNvPr id="11" name="CuadroTexto 10"/>
          <p:cNvSpPr txBox="1"/>
          <p:nvPr/>
        </p:nvSpPr>
        <p:spPr>
          <a:xfrm>
            <a:off x="1622696" y="6082083"/>
            <a:ext cx="9091705" cy="584775"/>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El producto más comprado es la cuenta_corriente seguida de la Cuenta_particular y el débito_directo. Las garantías y cuenta_ahorro son los menos adquiridos.</a:t>
            </a:r>
            <a:endParaRPr lang="es-AR" sz="16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8189592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25121" y="1261384"/>
            <a:ext cx="11287760" cy="5473472"/>
          </a:xfrm>
        </p:spPr>
        <p:txBody>
          <a:bodyPr>
            <a:noAutofit/>
          </a:bodyPr>
          <a:lstStyle/>
          <a:p>
            <a:pPr marL="0" indent="0">
              <a:buNone/>
            </a:pPr>
            <a:r>
              <a:rPr lang="es-AR" sz="2400" b="1" dirty="0" smtClean="0"/>
              <a:t>¿Existe relación entre el ingreso de los clientes y los paquetes adquiridos?</a:t>
            </a:r>
          </a:p>
          <a:p>
            <a:pPr marL="0" indent="0" algn="ctr">
              <a:buNone/>
            </a:pPr>
            <a:endParaRPr lang="es-AR" sz="2400" b="1" dirty="0" smtClean="0"/>
          </a:p>
        </p:txBody>
      </p:sp>
      <p:sp>
        <p:nvSpPr>
          <p:cNvPr id="4" name="Título 1"/>
          <p:cNvSpPr>
            <a:spLocks noGrp="1"/>
          </p:cNvSpPr>
          <p:nvPr>
            <p:ph type="title"/>
          </p:nvPr>
        </p:nvSpPr>
        <p:spPr>
          <a:xfrm>
            <a:off x="247450" y="23722"/>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2" name="Imagen 1"/>
          <p:cNvPicPr>
            <a:picLocks noChangeAspect="1"/>
          </p:cNvPicPr>
          <p:nvPr/>
        </p:nvPicPr>
        <p:blipFill rotWithShape="1">
          <a:blip r:embed="rId2"/>
          <a:srcRect t="3074" b="2852"/>
          <a:stretch/>
        </p:blipFill>
        <p:spPr>
          <a:xfrm>
            <a:off x="247450" y="2004061"/>
            <a:ext cx="7934179" cy="4666705"/>
          </a:xfrm>
          <a:prstGeom prst="rect">
            <a:avLst/>
          </a:prstGeom>
          <a:ln>
            <a:noFill/>
          </a:ln>
        </p:spPr>
      </p:pic>
      <p:sp>
        <p:nvSpPr>
          <p:cNvPr id="11" name="CuadroTexto 10"/>
          <p:cNvSpPr txBox="1"/>
          <p:nvPr/>
        </p:nvSpPr>
        <p:spPr>
          <a:xfrm>
            <a:off x="8253345" y="3243258"/>
            <a:ext cx="3762920" cy="1815882"/>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Los clientes cuyos ingresos familiares se encuentran entre 50.000 y 100.000 son los usuarios que compraron más productos. La cuenta_corriente es el paquete más demandado, donde el grupo de clientes con ingresos 100.000 – 250.000 también contribuyen significativamente.</a:t>
            </a:r>
            <a:endParaRPr lang="es-AR" sz="16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1510372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65761" y="1261384"/>
            <a:ext cx="11247120" cy="5473472"/>
          </a:xfrm>
        </p:spPr>
        <p:txBody>
          <a:bodyPr>
            <a:noAutofit/>
          </a:bodyPr>
          <a:lstStyle/>
          <a:p>
            <a:pPr marL="0" indent="0">
              <a:buNone/>
            </a:pPr>
            <a:r>
              <a:rPr lang="es-AR" sz="2400" b="1" dirty="0" smtClean="0"/>
              <a:t>¿Existe relación entre género de los clientes y los paquetes adquiridos?</a:t>
            </a:r>
          </a:p>
          <a:p>
            <a:pPr marL="0" indent="0" algn="ctr">
              <a:buNone/>
            </a:pPr>
            <a:endParaRPr lang="es-AR" sz="2400" b="1" dirty="0" smtClean="0"/>
          </a:p>
        </p:txBody>
      </p:sp>
      <p:sp>
        <p:nvSpPr>
          <p:cNvPr id="4" name="Título 1"/>
          <p:cNvSpPr>
            <a:spLocks noGrp="1"/>
          </p:cNvSpPr>
          <p:nvPr>
            <p:ph type="title"/>
          </p:nvPr>
        </p:nvSpPr>
        <p:spPr>
          <a:xfrm>
            <a:off x="220133" y="21546"/>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2" name="Imagen 1"/>
          <p:cNvPicPr>
            <a:picLocks noChangeAspect="1"/>
          </p:cNvPicPr>
          <p:nvPr/>
        </p:nvPicPr>
        <p:blipFill rotWithShape="1">
          <a:blip r:embed="rId2"/>
          <a:srcRect l="-83" t="4655" r="83" b="-247"/>
          <a:stretch/>
        </p:blipFill>
        <p:spPr>
          <a:xfrm>
            <a:off x="867373" y="1891173"/>
            <a:ext cx="10745507" cy="3582362"/>
          </a:xfrm>
          <a:prstGeom prst="rect">
            <a:avLst/>
          </a:prstGeom>
        </p:spPr>
      </p:pic>
      <p:sp>
        <p:nvSpPr>
          <p:cNvPr id="11" name="CuadroTexto 10"/>
          <p:cNvSpPr txBox="1"/>
          <p:nvPr/>
        </p:nvSpPr>
        <p:spPr>
          <a:xfrm>
            <a:off x="1219200" y="5628577"/>
            <a:ext cx="10134600" cy="1077218"/>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El género V (masculino) ha adquirido en promedio más productos que el género H (femenino). La distribución de género en la cuenta_derivada es muy sesgada, donde la mayor proporción de compra la ha realizado el género V. Todos los paquetes muestran aproximadamente la misma proporción de participación de género y el género V es dominante en todas las compras de productos.</a:t>
            </a:r>
            <a:endParaRPr lang="es-AR" sz="1600" dirty="0"/>
          </a:p>
        </p:txBody>
      </p:sp>
      <p:cxnSp>
        <p:nvCxnSpPr>
          <p:cNvPr id="14" name="Conector recto 13"/>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8676667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45441" y="1261384"/>
            <a:ext cx="11267440" cy="5473472"/>
          </a:xfrm>
        </p:spPr>
        <p:txBody>
          <a:bodyPr>
            <a:noAutofit/>
          </a:bodyPr>
          <a:lstStyle/>
          <a:p>
            <a:pPr marL="0" indent="0">
              <a:buNone/>
            </a:pPr>
            <a:r>
              <a:rPr lang="es-AR" sz="2400" b="1" dirty="0" smtClean="0"/>
              <a:t>¿Existe relación entre la edad de los clientes y los paquetes adquiridos?</a:t>
            </a:r>
          </a:p>
          <a:p>
            <a:pPr marL="0" indent="0" algn="ctr">
              <a:buNone/>
            </a:pPr>
            <a:endParaRPr lang="es-AR" sz="2400" b="1" dirty="0" smtClean="0"/>
          </a:p>
        </p:txBody>
      </p:sp>
      <p:sp>
        <p:nvSpPr>
          <p:cNvPr id="4" name="Título 1"/>
          <p:cNvSpPr>
            <a:spLocks noGrp="1"/>
          </p:cNvSpPr>
          <p:nvPr>
            <p:ph type="title"/>
          </p:nvPr>
        </p:nvSpPr>
        <p:spPr>
          <a:xfrm>
            <a:off x="220133" y="40195"/>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5" name="CuadroTexto 4"/>
          <p:cNvSpPr txBox="1"/>
          <p:nvPr/>
        </p:nvSpPr>
        <p:spPr>
          <a:xfrm>
            <a:off x="9168115" y="2372133"/>
            <a:ext cx="2747223" cy="1938992"/>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200" dirty="0" smtClean="0"/>
              <a:t>Las </a:t>
            </a:r>
            <a:r>
              <a:rPr lang="es-AR" sz="1200" dirty="0"/>
              <a:t>cuentas corrientes son propiedad principalmente de la categoría de edad entre 20 y 40 años. Otros productos como las Cuentas Particulares, por otro lado, son propiedad de clientes entre 40 y 60 años. De esto podemos concluir que las Cuentas Corrientes interesan a los clientes jóvenes, mientras que otros productos de Santander tienden a atraer a la clientela de mayor edad.</a:t>
            </a:r>
          </a:p>
        </p:txBody>
      </p:sp>
      <p:pic>
        <p:nvPicPr>
          <p:cNvPr id="6" name="Imagen 5"/>
          <p:cNvPicPr>
            <a:picLocks noChangeAspect="1"/>
          </p:cNvPicPr>
          <p:nvPr/>
        </p:nvPicPr>
        <p:blipFill>
          <a:blip r:embed="rId2"/>
          <a:stretch>
            <a:fillRect/>
          </a:stretch>
        </p:blipFill>
        <p:spPr>
          <a:xfrm>
            <a:off x="0" y="1971115"/>
            <a:ext cx="7249745" cy="4723319"/>
          </a:xfrm>
          <a:prstGeom prst="rect">
            <a:avLst/>
          </a:prstGeom>
        </p:spPr>
      </p:pic>
      <p:pic>
        <p:nvPicPr>
          <p:cNvPr id="2" name="Imagen 1"/>
          <p:cNvPicPr>
            <a:picLocks noChangeAspect="1"/>
          </p:cNvPicPr>
          <p:nvPr/>
        </p:nvPicPr>
        <p:blipFill rotWithShape="1">
          <a:blip r:embed="rId3"/>
          <a:srcRect t="2972" b="2244"/>
          <a:stretch/>
        </p:blipFill>
        <p:spPr>
          <a:xfrm>
            <a:off x="2417694" y="3141474"/>
            <a:ext cx="6648512" cy="2606184"/>
          </a:xfrm>
          <a:prstGeom prst="rect">
            <a:avLst/>
          </a:prstGeom>
          <a:ln>
            <a:noFill/>
          </a:ln>
          <a:effectLst>
            <a:outerShdw blurRad="292100" dist="139700" dir="2700000" algn="tl" rotWithShape="0">
              <a:srgbClr val="333333">
                <a:alpha val="65000"/>
              </a:srgbClr>
            </a:outerShdw>
          </a:effectLst>
        </p:spPr>
      </p:pic>
      <p:sp>
        <p:nvSpPr>
          <p:cNvPr id="7" name="CuadroTexto 6"/>
          <p:cNvSpPr txBox="1"/>
          <p:nvPr/>
        </p:nvSpPr>
        <p:spPr>
          <a:xfrm>
            <a:off x="9168116" y="4553494"/>
            <a:ext cx="2747222" cy="1938992"/>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200" dirty="0"/>
              <a:t>En general, puede apreciarse que los clientes con edades entre 40-60 son los que más contratan paquetes de servicios. La mediana, generalmente, se encuentra en el rango de 40-45 años de edad. La edad promedio para la cuenta junior es significativamente menor que otras, como se esperaba. Todos los gráficos presentan valores anómalas, los cuales serán estudiados en posteriores análisis.</a:t>
            </a:r>
          </a:p>
        </p:txBody>
      </p:sp>
      <p:cxnSp>
        <p:nvCxnSpPr>
          <p:cNvPr id="13" name="Conector recto 12"/>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Cinta hacia arriba 13"/>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0964999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95833" y="1261384"/>
            <a:ext cx="11217048" cy="5473472"/>
          </a:xfrm>
        </p:spPr>
        <p:txBody>
          <a:bodyPr>
            <a:noAutofit/>
          </a:bodyPr>
          <a:lstStyle/>
          <a:p>
            <a:pPr marL="0" indent="0">
              <a:buNone/>
            </a:pPr>
            <a:r>
              <a:rPr lang="es-AR" sz="2400" b="1" dirty="0" smtClean="0"/>
              <a:t>¿Existe relación entre el canal de entrada y los paquetes adquiridos?</a:t>
            </a:r>
          </a:p>
          <a:p>
            <a:pPr marL="0" indent="0" algn="ctr">
              <a:buNone/>
            </a:pPr>
            <a:endParaRPr lang="es-AR" sz="2400" b="1" dirty="0" smtClean="0"/>
          </a:p>
        </p:txBody>
      </p:sp>
      <p:sp>
        <p:nvSpPr>
          <p:cNvPr id="4" name="Título 1"/>
          <p:cNvSpPr>
            <a:spLocks noGrp="1"/>
          </p:cNvSpPr>
          <p:nvPr>
            <p:ph type="title"/>
          </p:nvPr>
        </p:nvSpPr>
        <p:spPr>
          <a:xfrm>
            <a:off x="220133" y="41840"/>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pic>
        <p:nvPicPr>
          <p:cNvPr id="2" name="Imagen 1"/>
          <p:cNvPicPr>
            <a:picLocks noChangeAspect="1"/>
          </p:cNvPicPr>
          <p:nvPr/>
        </p:nvPicPr>
        <p:blipFill rotWithShape="1">
          <a:blip r:embed="rId2"/>
          <a:srcRect t="3692"/>
          <a:stretch/>
        </p:blipFill>
        <p:spPr>
          <a:xfrm>
            <a:off x="395832" y="1905624"/>
            <a:ext cx="7581628" cy="4757167"/>
          </a:xfrm>
          <a:prstGeom prst="rect">
            <a:avLst/>
          </a:prstGeom>
        </p:spPr>
      </p:pic>
      <p:sp>
        <p:nvSpPr>
          <p:cNvPr id="11" name="CuadroTexto 10"/>
          <p:cNvSpPr txBox="1"/>
          <p:nvPr/>
        </p:nvSpPr>
        <p:spPr>
          <a:xfrm>
            <a:off x="8160747" y="3130046"/>
            <a:ext cx="3762920" cy="2308324"/>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600" dirty="0" smtClean="0"/>
              <a:t>Las cuentas corrientes vienen predominantemente a través del canal "KHE", mientras que esto es poco relevante para todos los demás productos. Para productos como Cuentas Particulares, los canales "KAT" y "KFC" cobran especial relevancia. En base a estos hallazgos, podemos comprender mucho mejor nuestro enfoque hacia el cliente</a:t>
            </a:r>
            <a:endParaRPr lang="es-AR" sz="1600" dirty="0"/>
          </a:p>
        </p:txBody>
      </p:sp>
      <p:cxnSp>
        <p:nvCxnSpPr>
          <p:cNvPr id="12" name="Conector recto 11"/>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Cinta hacia arriba 8"/>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0736481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45441" y="1261384"/>
            <a:ext cx="11267440" cy="5473472"/>
          </a:xfrm>
        </p:spPr>
        <p:txBody>
          <a:bodyPr>
            <a:noAutofit/>
          </a:bodyPr>
          <a:lstStyle/>
          <a:p>
            <a:pPr marL="0" indent="0">
              <a:buNone/>
            </a:pPr>
            <a:r>
              <a:rPr lang="es-AR" sz="2400" b="1" dirty="0" smtClean="0"/>
              <a:t>¿Existe relación entre la antigüedad de los clientes y los paquetes adquiridos?</a:t>
            </a:r>
          </a:p>
          <a:p>
            <a:pPr marL="0" indent="0" algn="ctr">
              <a:buNone/>
            </a:pPr>
            <a:endParaRPr lang="es-AR" sz="2400" b="1" dirty="0" smtClean="0"/>
          </a:p>
        </p:txBody>
      </p:sp>
      <p:sp>
        <p:nvSpPr>
          <p:cNvPr id="4" name="Título 1"/>
          <p:cNvSpPr>
            <a:spLocks noGrp="1"/>
          </p:cNvSpPr>
          <p:nvPr>
            <p:ph type="title"/>
          </p:nvPr>
        </p:nvSpPr>
        <p:spPr>
          <a:xfrm>
            <a:off x="257021" y="20068"/>
            <a:ext cx="10515600" cy="1325563"/>
          </a:xfrm>
        </p:spPr>
        <p:txBody>
          <a:bodyPr>
            <a:normAutofit/>
          </a:bodyPr>
          <a:lstStyle/>
          <a:p>
            <a:r>
              <a:rPr lang="es-AR" sz="4000" dirty="0" smtClean="0">
                <a:solidFill>
                  <a:srgbClr val="002060"/>
                </a:solidFill>
                <a:latin typeface="+mn-lt"/>
              </a:rPr>
              <a:t>Análisis </a:t>
            </a:r>
            <a:r>
              <a:rPr lang="es-AR" sz="4000" dirty="0" smtClean="0">
                <a:solidFill>
                  <a:srgbClr val="002060"/>
                </a:solidFill>
                <a:latin typeface="+mn-lt"/>
              </a:rPr>
              <a:t>Exploratorio de Datos</a:t>
            </a:r>
            <a:endParaRPr lang="es-AR" sz="4000" dirty="0">
              <a:solidFill>
                <a:srgbClr val="002060"/>
              </a:solidFill>
              <a:latin typeface="+mn-lt"/>
            </a:endParaRPr>
          </a:p>
        </p:txBody>
      </p:sp>
      <p:sp>
        <p:nvSpPr>
          <p:cNvPr id="6" name="CuadroTexto 5"/>
          <p:cNvSpPr txBox="1"/>
          <p:nvPr/>
        </p:nvSpPr>
        <p:spPr>
          <a:xfrm>
            <a:off x="9337289" y="2578375"/>
            <a:ext cx="2591664" cy="3539430"/>
          </a:xfrm>
          <a:prstGeom prst="rect">
            <a:avLst/>
          </a:prstGeom>
          <a:solidFill>
            <a:schemeClr val="accent2">
              <a:lumMod val="20000"/>
              <a:lumOff val="80000"/>
            </a:schemeClr>
          </a:solidFill>
          <a:ln>
            <a:solidFill>
              <a:srgbClr val="C00000"/>
            </a:solidFill>
          </a:ln>
        </p:spPr>
        <p:txBody>
          <a:bodyPr wrap="square" rtlCol="0">
            <a:spAutoFit/>
          </a:bodyPr>
          <a:lstStyle/>
          <a:p>
            <a:pPr algn="just"/>
            <a:r>
              <a:rPr lang="es-AR" sz="1400" dirty="0" smtClean="0"/>
              <a:t>Los resultados obtenidos de este análisis son muy interesantes. Las Cuentas Corrientes son predominantemente adquiridas/utilizadas por clientes que se convirtieron en nuestros clientes hace menos de 50 meses. Para algunos otros productos (por ejemplo, Cuentas Particulares), los clientes muy antiguos (entre 150 y 200 meses) son dominantes. De esto podemos concluir que nuestras Cuentas Corrientes parecen ser un producto importante a la hora de acercarse a nuevos clientes. </a:t>
            </a:r>
            <a:endParaRPr lang="es-AR" sz="1400" dirty="0"/>
          </a:p>
        </p:txBody>
      </p:sp>
      <p:pic>
        <p:nvPicPr>
          <p:cNvPr id="7" name="Imagen 6"/>
          <p:cNvPicPr>
            <a:picLocks noChangeAspect="1"/>
          </p:cNvPicPr>
          <p:nvPr/>
        </p:nvPicPr>
        <p:blipFill rotWithShape="1">
          <a:blip r:embed="rId2"/>
          <a:srcRect t="3571"/>
          <a:stretch/>
        </p:blipFill>
        <p:spPr>
          <a:xfrm>
            <a:off x="200393" y="2004061"/>
            <a:ext cx="7340303" cy="4835296"/>
          </a:xfrm>
          <a:prstGeom prst="rect">
            <a:avLst/>
          </a:prstGeom>
        </p:spPr>
      </p:pic>
      <p:pic>
        <p:nvPicPr>
          <p:cNvPr id="2" name="Imagen 1"/>
          <p:cNvPicPr>
            <a:picLocks noChangeAspect="1"/>
          </p:cNvPicPr>
          <p:nvPr/>
        </p:nvPicPr>
        <p:blipFill rotWithShape="1">
          <a:blip r:embed="rId3"/>
          <a:srcRect t="6443"/>
          <a:stretch/>
        </p:blipFill>
        <p:spPr>
          <a:xfrm>
            <a:off x="2380142" y="2996429"/>
            <a:ext cx="6870268" cy="1970018"/>
          </a:xfrm>
          <a:prstGeom prst="rect">
            <a:avLst/>
          </a:prstGeom>
          <a:ln>
            <a:noFill/>
          </a:ln>
          <a:effectLst>
            <a:outerShdw blurRad="190500" algn="tl" rotWithShape="0">
              <a:srgbClr val="000000">
                <a:alpha val="70000"/>
              </a:srgbClr>
            </a:outerShdw>
          </a:effectLst>
        </p:spPr>
      </p:pic>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41914883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79279" y="1261383"/>
            <a:ext cx="7563395" cy="5167311"/>
          </a:xfrm>
        </p:spPr>
        <p:txBody>
          <a:bodyPr>
            <a:noAutofit/>
          </a:bodyPr>
          <a:lstStyle/>
          <a:p>
            <a:pPr algn="just">
              <a:buClr>
                <a:srgbClr val="C00000"/>
              </a:buClr>
              <a:buFont typeface="Wingdings" panose="05000000000000000000" pitchFamily="2" charset="2"/>
              <a:buChar char="q"/>
            </a:pPr>
            <a:r>
              <a:rPr lang="es-AR" sz="2000" dirty="0" smtClean="0"/>
              <a:t> La </a:t>
            </a:r>
            <a:r>
              <a:rPr lang="es-AR" sz="2000" dirty="0" smtClean="0"/>
              <a:t>cantidad de clientes femeninos (45,49 %) es levemente inferior al número de clientes masculinos.</a:t>
            </a:r>
          </a:p>
          <a:p>
            <a:pPr algn="just">
              <a:buClr>
                <a:srgbClr val="C00000"/>
              </a:buClr>
              <a:buFont typeface="Wingdings" panose="05000000000000000000" pitchFamily="2" charset="2"/>
              <a:buChar char="q"/>
            </a:pPr>
            <a:r>
              <a:rPr lang="es-AR" sz="2000" dirty="0" smtClean="0"/>
              <a:t> Existe </a:t>
            </a:r>
            <a:r>
              <a:rPr lang="es-AR" sz="2000" dirty="0" smtClean="0"/>
              <a:t>una distribución bimodal por edades. La edad promedio de los clientes es de 40 años. Tenemos muchos clientes en edad universitaria y muchos clientes de mediana edad. Sin embargo, los clientes de mediana edad poseen significativamente más productos. También es interesante señalar que el producto "Cuentas corrientes" es utilizado principalmente por clientes más jóvenes, mientras que todos los demás productos son utilizados principalmente por personas de entre 40 y 60 años.</a:t>
            </a:r>
          </a:p>
          <a:p>
            <a:pPr algn="just">
              <a:buClr>
                <a:srgbClr val="C00000"/>
              </a:buClr>
              <a:buFont typeface="Wingdings" panose="05000000000000000000" pitchFamily="2" charset="2"/>
              <a:buChar char="q"/>
            </a:pPr>
            <a:r>
              <a:rPr lang="es-AR" sz="2000" dirty="0" smtClean="0"/>
              <a:t> El </a:t>
            </a:r>
            <a:r>
              <a:rPr lang="es-AR" sz="2000" dirty="0" smtClean="0"/>
              <a:t>número de clientes creció significativamente durante el período 28/06/2015 - 28/07/2015.</a:t>
            </a:r>
          </a:p>
          <a:p>
            <a:pPr algn="just">
              <a:buClr>
                <a:srgbClr val="C00000"/>
              </a:buClr>
              <a:buFont typeface="Wingdings" panose="05000000000000000000" pitchFamily="2" charset="2"/>
              <a:buChar char="q"/>
            </a:pPr>
            <a:r>
              <a:rPr lang="es-AR" sz="2000" dirty="0" smtClean="0"/>
              <a:t> La </a:t>
            </a:r>
            <a:r>
              <a:rPr lang="es-AR" sz="2000" dirty="0" smtClean="0"/>
              <a:t>mayor proporción de clientes pertenece al segmento Particulares.</a:t>
            </a:r>
          </a:p>
          <a:p>
            <a:pPr algn="just">
              <a:buClr>
                <a:srgbClr val="C00000"/>
              </a:buClr>
              <a:buFont typeface="Wingdings" panose="05000000000000000000" pitchFamily="2" charset="2"/>
              <a:buChar char="q"/>
            </a:pPr>
            <a:r>
              <a:rPr lang="es-AR" sz="2000" dirty="0" smtClean="0"/>
              <a:t> La </a:t>
            </a:r>
            <a:r>
              <a:rPr lang="es-AR" sz="2000" dirty="0" smtClean="0"/>
              <a:t>ciudad de Madrid tiene el número máximo de clientes.</a:t>
            </a:r>
          </a:p>
          <a:p>
            <a:pPr algn="just">
              <a:buClr>
                <a:srgbClr val="C00000"/>
              </a:buClr>
              <a:buFont typeface="Wingdings" panose="05000000000000000000" pitchFamily="2" charset="2"/>
              <a:buChar char="q"/>
            </a:pPr>
            <a:r>
              <a:rPr lang="es-AR" sz="2000" dirty="0" smtClean="0"/>
              <a:t> A </a:t>
            </a:r>
            <a:r>
              <a:rPr lang="es-AR" sz="2000" dirty="0" smtClean="0"/>
              <a:t>excepción de "Cuentas Corrientes", donde tenemos muchos clientes inactivos, la mayoría de nuestros clientes utilizan sus productos de forma activa/regular.</a:t>
            </a:r>
          </a:p>
        </p:txBody>
      </p:sp>
      <p:sp>
        <p:nvSpPr>
          <p:cNvPr id="4" name="Título 1"/>
          <p:cNvSpPr>
            <a:spLocks noGrp="1"/>
          </p:cNvSpPr>
          <p:nvPr>
            <p:ph type="title"/>
          </p:nvPr>
        </p:nvSpPr>
        <p:spPr>
          <a:xfrm>
            <a:off x="220133" y="41840"/>
            <a:ext cx="10515600" cy="1325563"/>
          </a:xfrm>
        </p:spPr>
        <p:txBody>
          <a:bodyPr>
            <a:normAutofit/>
          </a:bodyPr>
          <a:lstStyle/>
          <a:p>
            <a:r>
              <a:rPr lang="es-AR" sz="4000" dirty="0" smtClean="0">
                <a:solidFill>
                  <a:srgbClr val="002060"/>
                </a:solidFill>
                <a:latin typeface="+mn-lt"/>
              </a:rPr>
              <a:t>EDA - Insights </a:t>
            </a:r>
            <a:r>
              <a:rPr lang="es-AR" sz="4000" dirty="0" smtClean="0">
                <a:solidFill>
                  <a:srgbClr val="002060"/>
                </a:solidFill>
                <a:latin typeface="+mn-lt"/>
              </a:rPr>
              <a:t>y recomendaciones</a:t>
            </a:r>
          </a:p>
        </p:txBody>
      </p:sp>
      <p:pic>
        <p:nvPicPr>
          <p:cNvPr id="11" name="Imagen 10"/>
          <p:cNvPicPr>
            <a:picLocks noChangeAspect="1"/>
          </p:cNvPicPr>
          <p:nvPr/>
        </p:nvPicPr>
        <p:blipFill>
          <a:blip r:embed="rId2"/>
          <a:stretch>
            <a:fillRect/>
          </a:stretch>
        </p:blipFill>
        <p:spPr>
          <a:xfrm>
            <a:off x="8225971" y="2120560"/>
            <a:ext cx="3378200" cy="3260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Conector recto 11"/>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CuadroTexto 12"/>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3862471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7711" y="1285313"/>
            <a:ext cx="7225575" cy="5167311"/>
          </a:xfrm>
        </p:spPr>
        <p:txBody>
          <a:bodyPr>
            <a:noAutofit/>
          </a:bodyPr>
          <a:lstStyle/>
          <a:p>
            <a:pPr algn="just">
              <a:buClr>
                <a:srgbClr val="C00000"/>
              </a:buClr>
              <a:buFont typeface="Wingdings" panose="05000000000000000000" pitchFamily="2" charset="2"/>
              <a:buChar char="q"/>
            </a:pPr>
            <a:r>
              <a:rPr lang="es-AR" sz="2000" dirty="0" smtClean="0"/>
              <a:t> El </a:t>
            </a:r>
            <a:r>
              <a:rPr lang="es-AR" sz="2000" dirty="0" smtClean="0"/>
              <a:t>desglose por género tiene una ponderación bastante uniforme. Asimismo para la distribución dentro del uso de productos.</a:t>
            </a:r>
          </a:p>
          <a:p>
            <a:pPr algn="just">
              <a:buClr>
                <a:srgbClr val="C00000"/>
              </a:buClr>
              <a:buFont typeface="Wingdings" panose="05000000000000000000" pitchFamily="2" charset="2"/>
              <a:buChar char="q"/>
            </a:pPr>
            <a:r>
              <a:rPr lang="es-AR" sz="2000" dirty="0" smtClean="0"/>
              <a:t> La </a:t>
            </a:r>
            <a:r>
              <a:rPr lang="es-AR" sz="2000" dirty="0" smtClean="0"/>
              <a:t>mayoría de la gente tiene unos ingresos de entre 50.000 y 100.000. Dicho grupo son los usuarios que más productos adquirieron.</a:t>
            </a:r>
          </a:p>
          <a:p>
            <a:pPr algn="just">
              <a:buClr>
                <a:srgbClr val="C00000"/>
              </a:buClr>
              <a:buFont typeface="Wingdings" panose="05000000000000000000" pitchFamily="2" charset="2"/>
              <a:buChar char="q"/>
            </a:pPr>
            <a:r>
              <a:rPr lang="es-AR" sz="2000" dirty="0" smtClean="0"/>
              <a:t> La </a:t>
            </a:r>
            <a:r>
              <a:rPr lang="es-AR" sz="2000" dirty="0" smtClean="0"/>
              <a:t>mayoría de las personas que usan cuentas corrientes se unieron a través del canal "KHE". Para el resto de productos, los canales "KAT" y "KFC" son los canales de captación de clientes más importantes.</a:t>
            </a:r>
          </a:p>
          <a:p>
            <a:pPr algn="just">
              <a:buClr>
                <a:srgbClr val="C00000"/>
              </a:buClr>
              <a:buFont typeface="Wingdings" panose="05000000000000000000" pitchFamily="2" charset="2"/>
              <a:buChar char="q"/>
            </a:pPr>
            <a:r>
              <a:rPr lang="es-AR" sz="2000" dirty="0" smtClean="0"/>
              <a:t> El </a:t>
            </a:r>
            <a:r>
              <a:rPr lang="es-AR" sz="2000" dirty="0" smtClean="0"/>
              <a:t>primer cliente se dio de alta en enero 1995 y el último cliente ingresó en mayo 2016. La antigüedad de los clientes que utilizan "Cuentas Corrientes" es inferior a la de los productos remanentes.</a:t>
            </a:r>
          </a:p>
          <a:p>
            <a:pPr algn="just">
              <a:buClr>
                <a:srgbClr val="C00000"/>
              </a:buClr>
              <a:buFont typeface="Wingdings" panose="05000000000000000000" pitchFamily="2" charset="2"/>
              <a:buChar char="q"/>
            </a:pPr>
            <a:r>
              <a:rPr lang="es-AR" sz="2000" dirty="0" smtClean="0"/>
              <a:t> El </a:t>
            </a:r>
            <a:r>
              <a:rPr lang="es-AR" sz="2000" dirty="0" smtClean="0"/>
              <a:t>producto más utilizado es "Cuentas Corrientes". Sin embargo, esta categoría de productos implica un número excepcionalmente alto de cuentas inactivas. El segundo y tercer productos más utilizados son "Cuentas Particulares" y "Débito directo".</a:t>
            </a:r>
          </a:p>
        </p:txBody>
      </p:sp>
      <p:sp>
        <p:nvSpPr>
          <p:cNvPr id="4" name="Título 1"/>
          <p:cNvSpPr>
            <a:spLocks noGrp="1"/>
          </p:cNvSpPr>
          <p:nvPr>
            <p:ph type="title"/>
          </p:nvPr>
        </p:nvSpPr>
        <p:spPr>
          <a:xfrm>
            <a:off x="217712" y="27665"/>
            <a:ext cx="10515600" cy="1325563"/>
          </a:xfrm>
        </p:spPr>
        <p:txBody>
          <a:bodyPr>
            <a:normAutofit/>
          </a:bodyPr>
          <a:lstStyle/>
          <a:p>
            <a:r>
              <a:rPr lang="es-AR" sz="4000" dirty="0" smtClean="0">
                <a:solidFill>
                  <a:srgbClr val="002060"/>
                </a:solidFill>
                <a:latin typeface="+mn-lt"/>
              </a:rPr>
              <a:t>EDA - Insights </a:t>
            </a:r>
            <a:r>
              <a:rPr lang="es-AR" sz="4000" dirty="0" smtClean="0">
                <a:solidFill>
                  <a:srgbClr val="002060"/>
                </a:solidFill>
                <a:latin typeface="+mn-lt"/>
              </a:rPr>
              <a:t>y recomendaciones</a:t>
            </a:r>
          </a:p>
        </p:txBody>
      </p:sp>
      <p:pic>
        <p:nvPicPr>
          <p:cNvPr id="2" name="Imagen 1"/>
          <p:cNvPicPr>
            <a:picLocks noChangeAspect="1"/>
          </p:cNvPicPr>
          <p:nvPr/>
        </p:nvPicPr>
        <p:blipFill>
          <a:blip r:embed="rId2"/>
          <a:stretch>
            <a:fillRect/>
          </a:stretch>
        </p:blipFill>
        <p:spPr>
          <a:xfrm>
            <a:off x="7593511" y="2342503"/>
            <a:ext cx="4318363" cy="2998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03</a:t>
            </a:r>
            <a:endParaRPr lang="es-AR" b="1" dirty="0"/>
          </a:p>
        </p:txBody>
      </p:sp>
    </p:spTree>
    <p:extLst>
      <p:ext uri="{BB962C8B-B14F-4D97-AF65-F5344CB8AC3E}">
        <p14:creationId xmlns:p14="http://schemas.microsoft.com/office/powerpoint/2010/main" val="2494301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7551" y="24876"/>
            <a:ext cx="10515600" cy="1325563"/>
          </a:xfrm>
        </p:spPr>
        <p:txBody>
          <a:bodyPr>
            <a:normAutofit/>
          </a:bodyPr>
          <a:lstStyle/>
          <a:p>
            <a:r>
              <a:rPr lang="es-AR" sz="4000" dirty="0" smtClean="0">
                <a:solidFill>
                  <a:srgbClr val="002060"/>
                </a:solidFill>
                <a:latin typeface="+mn-lt"/>
              </a:rPr>
              <a:t>Introducción – Abstracto de motivación </a:t>
            </a:r>
            <a:endParaRPr lang="es-AR" sz="4000" dirty="0">
              <a:solidFill>
                <a:srgbClr val="002060"/>
              </a:solidFill>
              <a:latin typeface="+mn-lt"/>
            </a:endParaRPr>
          </a:p>
        </p:txBody>
      </p:sp>
      <p:sp>
        <p:nvSpPr>
          <p:cNvPr id="3" name="Marcador de contenido 2"/>
          <p:cNvSpPr>
            <a:spLocks noGrp="1"/>
          </p:cNvSpPr>
          <p:nvPr>
            <p:ph idx="1"/>
          </p:nvPr>
        </p:nvSpPr>
        <p:spPr>
          <a:xfrm>
            <a:off x="224793" y="1289476"/>
            <a:ext cx="8364582" cy="5335917"/>
          </a:xfrm>
        </p:spPr>
        <p:txBody>
          <a:bodyPr>
            <a:noAutofit/>
          </a:bodyPr>
          <a:lstStyle/>
          <a:p>
            <a:pPr marL="0" indent="0" algn="just">
              <a:buNone/>
            </a:pPr>
            <a:r>
              <a:rPr lang="es-AR" sz="2400" dirty="0"/>
              <a:t>Decidimos abordar un problema de sistemas de recomendación en entidades financieras como una opción interesante para comenzar nuestro aprendizaje en ciencia de datos. En la actualidad, es un desafío para los clientes navegar por la cartera de productos bancarios y encontrar los que mejor se adapten a sus necesidades. Esta problemática es común en todos los bancos y requiere abordar desafíos como la escasez de datos, el desequilibrio de clases y la segmentación de clientes</a:t>
            </a:r>
            <a:r>
              <a:rPr lang="es-AR" sz="2400" dirty="0" smtClean="0"/>
              <a:t>.</a:t>
            </a:r>
          </a:p>
          <a:p>
            <a:pPr marL="0" indent="0" algn="just">
              <a:buNone/>
            </a:pPr>
            <a:endParaRPr lang="es-AR" sz="2400" dirty="0"/>
          </a:p>
          <a:p>
            <a:pPr marL="0" indent="0" algn="just">
              <a:buNone/>
            </a:pPr>
            <a:r>
              <a:rPr lang="es-AR" sz="2400" dirty="0"/>
              <a:t>Para este proyecto, elegimos el dataset del banco Santander de </a:t>
            </a:r>
            <a:r>
              <a:rPr lang="es-AR" sz="2400" dirty="0" err="1"/>
              <a:t>Kaggle</a:t>
            </a:r>
            <a:r>
              <a:rPr lang="es-AR" sz="2400" dirty="0"/>
              <a:t>. Esta base de datos es muy completa, con una gran diversidad de datos demográficos de clientes y de productos adquiridos para un período de tiempo representativo. Al seleccionar este dataset, buscamos trabajar dentro del ámbito bancario y abordar problemas que sean relevantes para el </a:t>
            </a:r>
            <a:r>
              <a:rPr lang="es-AR" sz="2400" dirty="0" smtClean="0"/>
              <a:t>sector.</a:t>
            </a:r>
            <a:endParaRPr lang="es-AR" sz="2400" dirty="0"/>
          </a:p>
        </p:txBody>
      </p:sp>
      <p:sp>
        <p:nvSpPr>
          <p:cNvPr id="6" name="Cinta hacia arriba 5"/>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CuadroTexto 6"/>
          <p:cNvSpPr txBox="1"/>
          <p:nvPr/>
        </p:nvSpPr>
        <p:spPr>
          <a:xfrm>
            <a:off x="11168742" y="458614"/>
            <a:ext cx="435429" cy="369332"/>
          </a:xfrm>
          <a:prstGeom prst="rect">
            <a:avLst/>
          </a:prstGeom>
          <a:noFill/>
        </p:spPr>
        <p:txBody>
          <a:bodyPr wrap="square" rtlCol="0">
            <a:spAutoFit/>
          </a:bodyPr>
          <a:lstStyle/>
          <a:p>
            <a:r>
              <a:rPr lang="es-AR" b="1" dirty="0" smtClean="0"/>
              <a:t>01</a:t>
            </a:r>
            <a:endParaRPr lang="es-AR" b="1" dirty="0"/>
          </a:p>
        </p:txBody>
      </p:sp>
      <p:pic>
        <p:nvPicPr>
          <p:cNvPr id="8" name="Imagen 7"/>
          <p:cNvPicPr>
            <a:picLocks noChangeAspect="1"/>
          </p:cNvPicPr>
          <p:nvPr/>
        </p:nvPicPr>
        <p:blipFill>
          <a:blip r:embed="rId2"/>
          <a:stretch>
            <a:fillRect/>
          </a:stretch>
        </p:blipFill>
        <p:spPr>
          <a:xfrm>
            <a:off x="8896398" y="2137524"/>
            <a:ext cx="2962500" cy="3215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9" name="Conector recto 8"/>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8055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Data </a:t>
            </a:r>
            <a:r>
              <a:rPr lang="es-AR" sz="4000" dirty="0">
                <a:solidFill>
                  <a:srgbClr val="002060"/>
                </a:solidFill>
                <a:latin typeface="+mn-lt"/>
              </a:rPr>
              <a:t>W</a:t>
            </a:r>
            <a:r>
              <a:rPr lang="es-AR" sz="4000" dirty="0" smtClean="0">
                <a:solidFill>
                  <a:srgbClr val="002060"/>
                </a:solidFill>
                <a:latin typeface="+mn-lt"/>
              </a:rPr>
              <a:t>rangling</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4" name="Imagen 13"/>
          <p:cNvPicPr>
            <a:picLocks noChangeAspect="1"/>
          </p:cNvPicPr>
          <p:nvPr/>
        </p:nvPicPr>
        <p:blipFill>
          <a:blip r:embed="rId2"/>
          <a:stretch>
            <a:fillRect/>
          </a:stretch>
        </p:blipFill>
        <p:spPr>
          <a:xfrm>
            <a:off x="2219011" y="2232761"/>
            <a:ext cx="7753978" cy="2964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Cinta hacia arriba 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p:cNvSpPr txBox="1"/>
          <p:nvPr/>
        </p:nvSpPr>
        <p:spPr>
          <a:xfrm>
            <a:off x="11168742" y="458614"/>
            <a:ext cx="435429" cy="369332"/>
          </a:xfrm>
          <a:prstGeom prst="rect">
            <a:avLst/>
          </a:prstGeom>
          <a:noFill/>
        </p:spPr>
        <p:txBody>
          <a:bodyPr wrap="square" rtlCol="0">
            <a:spAutoFit/>
          </a:bodyPr>
          <a:lstStyle/>
          <a:p>
            <a:r>
              <a:rPr lang="es-AR" b="1" dirty="0" smtClean="0"/>
              <a:t>04</a:t>
            </a:r>
            <a:endParaRPr lang="es-AR" b="1" dirty="0"/>
          </a:p>
        </p:txBody>
      </p:sp>
    </p:spTree>
    <p:extLst>
      <p:ext uri="{BB962C8B-B14F-4D97-AF65-F5344CB8AC3E}">
        <p14:creationId xmlns:p14="http://schemas.microsoft.com/office/powerpoint/2010/main" val="10583181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65542" y="2058590"/>
            <a:ext cx="4360576" cy="2949044"/>
          </a:xfrm>
        </p:spPr>
        <p:txBody>
          <a:bodyPr>
            <a:noAutofit/>
          </a:bodyPr>
          <a:lstStyle/>
          <a:p>
            <a:pPr marL="0" indent="0" algn="just">
              <a:buNone/>
            </a:pPr>
            <a:r>
              <a:rPr lang="es-AR" sz="2600" dirty="0" smtClean="0"/>
              <a:t>Consiste en la manipulación, limpieza y unificación de conjuntos de datos complejos y desordenados para facilitar su acceso, análisis y modelado. El proceso incluye convertir y mapear los datos crudos, y dejarlos en un formato más adecuado para su uso.</a:t>
            </a:r>
            <a:endParaRPr lang="es-AR" sz="2600" dirty="0"/>
          </a:p>
        </p:txBody>
      </p:sp>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Data </a:t>
            </a:r>
            <a:r>
              <a:rPr lang="es-AR" sz="4000" dirty="0">
                <a:solidFill>
                  <a:srgbClr val="002060"/>
                </a:solidFill>
                <a:latin typeface="+mn-lt"/>
              </a:rPr>
              <a:t>W</a:t>
            </a:r>
            <a:r>
              <a:rPr lang="es-AR" sz="4000" dirty="0" smtClean="0">
                <a:solidFill>
                  <a:srgbClr val="002060"/>
                </a:solidFill>
                <a:latin typeface="+mn-lt"/>
              </a:rPr>
              <a:t>rangling</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a:stretch>
            <a:fillRect/>
          </a:stretch>
        </p:blipFill>
        <p:spPr>
          <a:xfrm>
            <a:off x="6398769" y="2501966"/>
            <a:ext cx="4780860" cy="24338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04</a:t>
            </a:r>
            <a:endParaRPr lang="es-AR" b="1" dirty="0"/>
          </a:p>
        </p:txBody>
      </p:sp>
    </p:spTree>
    <p:extLst>
      <p:ext uri="{BB962C8B-B14F-4D97-AF65-F5344CB8AC3E}">
        <p14:creationId xmlns:p14="http://schemas.microsoft.com/office/powerpoint/2010/main" val="2029494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8601" y="1110580"/>
            <a:ext cx="11734798" cy="873037"/>
          </a:xfrm>
        </p:spPr>
        <p:txBody>
          <a:bodyPr>
            <a:noAutofit/>
          </a:bodyPr>
          <a:lstStyle/>
          <a:p>
            <a:pPr marL="0" indent="0" algn="ctr">
              <a:buNone/>
            </a:pPr>
            <a:r>
              <a:rPr lang="es-AR" sz="2400" dirty="0" smtClean="0">
                <a:solidFill>
                  <a:srgbClr val="3E2997"/>
                </a:solidFill>
              </a:rPr>
              <a:t>No se identificaron filas duplicadas. Se identificaron valores nulos en 21 columnas de las 48 del dataset. </a:t>
            </a:r>
          </a:p>
        </p:txBody>
      </p:sp>
      <p:sp>
        <p:nvSpPr>
          <p:cNvPr id="4" name="Título 1"/>
          <p:cNvSpPr>
            <a:spLocks noGrp="1"/>
          </p:cNvSpPr>
          <p:nvPr>
            <p:ph type="title"/>
          </p:nvPr>
        </p:nvSpPr>
        <p:spPr>
          <a:xfrm>
            <a:off x="163484" y="7974"/>
            <a:ext cx="10515600" cy="1325563"/>
          </a:xfrm>
        </p:spPr>
        <p:txBody>
          <a:bodyPr>
            <a:normAutofit/>
          </a:bodyPr>
          <a:lstStyle/>
          <a:p>
            <a:r>
              <a:rPr lang="es-AR" sz="4000" dirty="0" smtClean="0">
                <a:solidFill>
                  <a:srgbClr val="002060"/>
                </a:solidFill>
                <a:latin typeface="+mn-lt"/>
              </a:rPr>
              <a:t>Data </a:t>
            </a:r>
            <a:r>
              <a:rPr lang="es-AR" sz="4000" dirty="0">
                <a:solidFill>
                  <a:srgbClr val="002060"/>
                </a:solidFill>
                <a:latin typeface="+mn-lt"/>
              </a:rPr>
              <a:t>W</a:t>
            </a:r>
            <a:r>
              <a:rPr lang="es-AR" sz="4000" dirty="0" smtClean="0">
                <a:solidFill>
                  <a:srgbClr val="002060"/>
                </a:solidFill>
                <a:latin typeface="+mn-lt"/>
              </a:rPr>
              <a:t>rangling</a:t>
            </a:r>
          </a:p>
        </p:txBody>
      </p:sp>
      <p:cxnSp>
        <p:nvCxnSpPr>
          <p:cNvPr id="10" name="Conector recto 9"/>
          <p:cNvCxnSpPr/>
          <p:nvPr/>
        </p:nvCxnSpPr>
        <p:spPr>
          <a:xfrm flipV="1">
            <a:off x="228601" y="1045557"/>
            <a:ext cx="11734798" cy="3115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5" name="Tabla 4"/>
          <p:cNvGraphicFramePr>
            <a:graphicFrameLocks noGrp="1"/>
          </p:cNvGraphicFramePr>
          <p:nvPr>
            <p:extLst>
              <p:ext uri="{D42A27DB-BD31-4B8C-83A1-F6EECF244321}">
                <p14:modId xmlns:p14="http://schemas.microsoft.com/office/powerpoint/2010/main" val="381254204"/>
              </p:ext>
            </p:extLst>
          </p:nvPr>
        </p:nvGraphicFramePr>
        <p:xfrm>
          <a:off x="228601" y="1847894"/>
          <a:ext cx="11734798" cy="4869708"/>
        </p:xfrm>
        <a:graphic>
          <a:graphicData uri="http://schemas.openxmlformats.org/drawingml/2006/table">
            <a:tbl>
              <a:tblPr firstRow="1" bandRow="1">
                <a:tableStyleId>{FABFCF23-3B69-468F-B69F-88F6DE6A72F2}</a:tableStyleId>
              </a:tblPr>
              <a:tblGrid>
                <a:gridCol w="1555420">
                  <a:extLst>
                    <a:ext uri="{9D8B030D-6E8A-4147-A177-3AD203B41FA5}">
                      <a16:colId xmlns:a16="http://schemas.microsoft.com/office/drawing/2014/main" val="3444050134"/>
                    </a:ext>
                  </a:extLst>
                </a:gridCol>
                <a:gridCol w="1140643">
                  <a:extLst>
                    <a:ext uri="{9D8B030D-6E8A-4147-A177-3AD203B41FA5}">
                      <a16:colId xmlns:a16="http://schemas.microsoft.com/office/drawing/2014/main" val="3878415482"/>
                    </a:ext>
                  </a:extLst>
                </a:gridCol>
                <a:gridCol w="868403">
                  <a:extLst>
                    <a:ext uri="{9D8B030D-6E8A-4147-A177-3AD203B41FA5}">
                      <a16:colId xmlns:a16="http://schemas.microsoft.com/office/drawing/2014/main" val="534637826"/>
                    </a:ext>
                  </a:extLst>
                </a:gridCol>
                <a:gridCol w="2346137">
                  <a:extLst>
                    <a:ext uri="{9D8B030D-6E8A-4147-A177-3AD203B41FA5}">
                      <a16:colId xmlns:a16="http://schemas.microsoft.com/office/drawing/2014/main" val="2251532542"/>
                    </a:ext>
                  </a:extLst>
                </a:gridCol>
                <a:gridCol w="933253">
                  <a:extLst>
                    <a:ext uri="{9D8B030D-6E8A-4147-A177-3AD203B41FA5}">
                      <a16:colId xmlns:a16="http://schemas.microsoft.com/office/drawing/2014/main" val="1470785845"/>
                    </a:ext>
                  </a:extLst>
                </a:gridCol>
                <a:gridCol w="933253">
                  <a:extLst>
                    <a:ext uri="{9D8B030D-6E8A-4147-A177-3AD203B41FA5}">
                      <a16:colId xmlns:a16="http://schemas.microsoft.com/office/drawing/2014/main" val="3262867717"/>
                    </a:ext>
                  </a:extLst>
                </a:gridCol>
                <a:gridCol w="2108462">
                  <a:extLst>
                    <a:ext uri="{9D8B030D-6E8A-4147-A177-3AD203B41FA5}">
                      <a16:colId xmlns:a16="http://schemas.microsoft.com/office/drawing/2014/main" val="2342226786"/>
                    </a:ext>
                  </a:extLst>
                </a:gridCol>
                <a:gridCol w="1054231">
                  <a:extLst>
                    <a:ext uri="{9D8B030D-6E8A-4147-A177-3AD203B41FA5}">
                      <a16:colId xmlns:a16="http://schemas.microsoft.com/office/drawing/2014/main" val="1966595958"/>
                    </a:ext>
                  </a:extLst>
                </a:gridCol>
                <a:gridCol w="794996">
                  <a:extLst>
                    <a:ext uri="{9D8B030D-6E8A-4147-A177-3AD203B41FA5}">
                      <a16:colId xmlns:a16="http://schemas.microsoft.com/office/drawing/2014/main" val="2717183853"/>
                    </a:ext>
                  </a:extLst>
                </a:gridCol>
              </a:tblGrid>
              <a:tr h="386074">
                <a:tc>
                  <a:txBody>
                    <a:bodyPr/>
                    <a:lstStyle/>
                    <a:p>
                      <a:pPr algn="ctr"/>
                      <a:r>
                        <a:rPr lang="es-AR" sz="2000" dirty="0" smtClean="0">
                          <a:solidFill>
                            <a:srgbClr val="002060"/>
                          </a:solidFill>
                        </a:rPr>
                        <a:t>Columna</a:t>
                      </a:r>
                      <a:endParaRPr lang="es-AR" sz="20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pPr algn="ctr"/>
                      <a:r>
                        <a:rPr lang="es-AR" sz="2000" dirty="0" smtClean="0">
                          <a:solidFill>
                            <a:srgbClr val="002060"/>
                          </a:solidFill>
                        </a:rPr>
                        <a:t>Total</a:t>
                      </a:r>
                      <a:endParaRPr lang="es-AR" sz="20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pPr algn="ctr"/>
                      <a:r>
                        <a:rPr lang="es-AR" sz="2000" dirty="0" smtClean="0">
                          <a:solidFill>
                            <a:srgbClr val="002060"/>
                          </a:solidFill>
                        </a:rPr>
                        <a:t>%</a:t>
                      </a:r>
                      <a:endParaRPr lang="es-AR" sz="20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pPr algn="ctr"/>
                      <a:r>
                        <a:rPr lang="es-AR" sz="2000" dirty="0" smtClean="0">
                          <a:solidFill>
                            <a:srgbClr val="002060"/>
                          </a:solidFill>
                        </a:rPr>
                        <a:t>Columna</a:t>
                      </a:r>
                      <a:endParaRPr lang="es-AR" sz="20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pPr algn="ctr"/>
                      <a:r>
                        <a:rPr lang="es-AR" sz="2000" dirty="0" smtClean="0">
                          <a:solidFill>
                            <a:srgbClr val="002060"/>
                          </a:solidFill>
                        </a:rPr>
                        <a:t>Total</a:t>
                      </a:r>
                      <a:endParaRPr lang="es-AR" sz="20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pPr algn="ctr"/>
                      <a:r>
                        <a:rPr lang="es-AR" sz="2000" dirty="0" smtClean="0">
                          <a:solidFill>
                            <a:srgbClr val="002060"/>
                          </a:solidFill>
                        </a:rPr>
                        <a:t>%</a:t>
                      </a:r>
                      <a:endParaRPr lang="es-AR" sz="20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pPr algn="ctr"/>
                      <a:r>
                        <a:rPr lang="es-AR" sz="2000" dirty="0" smtClean="0">
                          <a:solidFill>
                            <a:srgbClr val="002060"/>
                          </a:solidFill>
                        </a:rPr>
                        <a:t>Columna</a:t>
                      </a:r>
                      <a:endParaRPr lang="es-AR" sz="20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pPr algn="ctr"/>
                      <a:r>
                        <a:rPr lang="es-AR" sz="2000" dirty="0" smtClean="0">
                          <a:solidFill>
                            <a:srgbClr val="002060"/>
                          </a:solidFill>
                        </a:rPr>
                        <a:t>Total</a:t>
                      </a:r>
                      <a:endParaRPr lang="es-AR" sz="20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tc>
                  <a:txBody>
                    <a:bodyPr/>
                    <a:lstStyle/>
                    <a:p>
                      <a:pPr algn="ctr"/>
                      <a:r>
                        <a:rPr lang="es-AR" sz="2000" dirty="0" smtClean="0">
                          <a:solidFill>
                            <a:srgbClr val="002060"/>
                          </a:solidFill>
                        </a:rPr>
                        <a:t> </a:t>
                      </a:r>
                      <a:r>
                        <a:rPr lang="es-AR" sz="2000" dirty="0" smtClean="0">
                          <a:solidFill>
                            <a:srgbClr val="002060"/>
                          </a:solidFill>
                        </a:rPr>
                        <a:t>%</a:t>
                      </a:r>
                      <a:endParaRPr lang="es-AR" sz="20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chemeClr val="bg1">
                        <a:lumMod val="95000"/>
                      </a:schemeClr>
                    </a:solidFill>
                  </a:tcPr>
                </a:tc>
                <a:extLst>
                  <a:ext uri="{0D108BD9-81ED-4DB2-BD59-A6C34878D82A}">
                    <a16:rowId xmlns:a16="http://schemas.microsoft.com/office/drawing/2014/main" val="1102698522"/>
                  </a:ext>
                </a:extLst>
              </a:tr>
              <a:tr h="623658">
                <a:tc>
                  <a:txBody>
                    <a:bodyPr/>
                    <a:lstStyle/>
                    <a:p>
                      <a:pPr algn="ctr"/>
                      <a:r>
                        <a:rPr lang="es-AR" b="1" dirty="0" err="1" smtClean="0"/>
                        <a:t>conyuemp</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13645501</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99,98</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nomprov</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93591</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0,68</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indresi</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27734</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4535937"/>
                  </a:ext>
                </a:extLst>
              </a:tr>
              <a:tr h="623658">
                <a:tc>
                  <a:txBody>
                    <a:bodyPr/>
                    <a:lstStyle/>
                    <a:p>
                      <a:pPr algn="ctr"/>
                      <a:r>
                        <a:rPr lang="es-AR" b="1" dirty="0" smtClean="0"/>
                        <a:t>Ult_fec_cli_1t</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13622516</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99,82</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cod_prov</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93591</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0,68</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Indrel</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27734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0,20</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2130"/>
                  </a:ext>
                </a:extLst>
              </a:tr>
              <a:tr h="623658">
                <a:tc>
                  <a:txBody>
                    <a:bodyPr/>
                    <a:lstStyle/>
                    <a:p>
                      <a:pPr algn="ctr"/>
                      <a:r>
                        <a:rPr lang="es-AR" b="1" dirty="0" smtClean="0"/>
                        <a:t>renta</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2794375</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20,47</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smtClean="0"/>
                        <a:t>sexo</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27804</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0,20</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ind_nuevo</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27734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7029015"/>
                  </a:ext>
                </a:extLst>
              </a:tr>
              <a:tr h="623658">
                <a:tc>
                  <a:txBody>
                    <a:bodyPr/>
                    <a:lstStyle/>
                    <a:p>
                      <a:pPr algn="ctr"/>
                      <a:r>
                        <a:rPr lang="es-AR" b="1" dirty="0" smtClean="0"/>
                        <a:t>segmento</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189368</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1,38</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tipodom</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27735</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0,20</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fecha_alta</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27734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36842"/>
                  </a:ext>
                </a:extLst>
              </a:tr>
              <a:tr h="623658">
                <a:tc>
                  <a:txBody>
                    <a:bodyPr/>
                    <a:lstStyle/>
                    <a:p>
                      <a:pPr algn="ctr"/>
                      <a:r>
                        <a:rPr lang="es-AR" b="1" dirty="0" err="1" smtClean="0"/>
                        <a:t>canal_entrada</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186126</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1,36</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indfall</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27734</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0,20</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pais_residencia</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27734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5775492"/>
                  </a:ext>
                </a:extLst>
              </a:tr>
              <a:tr h="623658">
                <a:tc>
                  <a:txBody>
                    <a:bodyPr/>
                    <a:lstStyle/>
                    <a:p>
                      <a:pPr algn="ctr"/>
                      <a:r>
                        <a:rPr lang="es-AR" b="1" dirty="0" smtClean="0"/>
                        <a:t>indrel_1mes</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149781</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1,09</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indext</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27734</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0,20</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err="1" smtClean="0"/>
                        <a:t>ind_empleado</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27734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dirty="0" smtClean="0"/>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8053020"/>
                  </a:ext>
                </a:extLst>
              </a:tr>
              <a:tr h="356376">
                <a:tc rowSpan="2">
                  <a:txBody>
                    <a:bodyPr/>
                    <a:lstStyle/>
                    <a:p>
                      <a:pPr algn="ctr"/>
                      <a:r>
                        <a:rPr lang="es-AR" b="1" dirty="0" smtClean="0"/>
                        <a:t>tiprel_1mes</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a:r>
                        <a:rPr lang="es-AR" dirty="0" smtClean="0"/>
                        <a:t>149781</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AR" dirty="0" smtClean="0"/>
                        <a:t>1,09</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AR" b="1" dirty="0" err="1" smtClean="0"/>
                        <a:t>ind_actividad_cliente</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a:r>
                        <a:rPr lang="es-AR" dirty="0" smtClean="0"/>
                        <a:t>27734</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AR" dirty="0" smtClean="0"/>
                        <a:t>0,20</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b="1" dirty="0" smtClean="0"/>
                        <a:t>ind_nomina_ult1</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16063</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0,11</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898805"/>
                  </a:ext>
                </a:extLst>
              </a:tr>
              <a:tr h="356376">
                <a:tc vMerge="1">
                  <a:txBody>
                    <a:bodyPr/>
                    <a:lstStyle/>
                    <a:p>
                      <a:endParaRPr lang="es-AR" dirty="0"/>
                    </a:p>
                  </a:txBody>
                  <a:tcPr/>
                </a:tc>
                <a:tc vMerge="1">
                  <a:txBody>
                    <a:bodyPr/>
                    <a:lstStyle/>
                    <a:p>
                      <a:endParaRPr lang="es-AR" dirty="0"/>
                    </a:p>
                  </a:txBody>
                  <a:tcPr/>
                </a:tc>
                <a:tc vMerge="1">
                  <a:txBody>
                    <a:bodyPr/>
                    <a:lstStyle/>
                    <a:p>
                      <a:endParaRPr lang="es-AR" dirty="0"/>
                    </a:p>
                  </a:txBody>
                  <a:tcPr/>
                </a:tc>
                <a:tc vMerge="1">
                  <a:txBody>
                    <a:bodyPr/>
                    <a:lstStyle/>
                    <a:p>
                      <a:endParaRPr lang="es-AR" dirty="0"/>
                    </a:p>
                  </a:txBody>
                  <a:tcPr/>
                </a:tc>
                <a:tc vMerge="1">
                  <a:txBody>
                    <a:bodyPr/>
                    <a:lstStyle/>
                    <a:p>
                      <a:endParaRPr lang="es-AR" dirty="0"/>
                    </a:p>
                  </a:txBody>
                  <a:tcPr/>
                </a:tc>
                <a:tc vMerge="1">
                  <a:txBody>
                    <a:bodyPr/>
                    <a:lstStyle/>
                    <a:p>
                      <a:endParaRPr lang="es-AR" dirty="0"/>
                    </a:p>
                  </a:txBody>
                  <a:tcPr/>
                </a:tc>
                <a:tc>
                  <a:txBody>
                    <a:bodyPr/>
                    <a:lstStyle/>
                    <a:p>
                      <a:pPr algn="ctr"/>
                      <a:r>
                        <a:rPr lang="es-AR" b="1" dirty="0" smtClean="0"/>
                        <a:t>ind_nom_pens_ult1</a:t>
                      </a:r>
                      <a:endParaRPr lang="es-A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s-AR" dirty="0" smtClean="0"/>
                        <a:t>16063</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AR" dirty="0" smtClean="0"/>
                        <a:t>0,11</a:t>
                      </a:r>
                      <a:endParaRPr lang="es-A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463264"/>
                  </a:ext>
                </a:extLst>
              </a:tr>
            </a:tbl>
          </a:graphicData>
        </a:graphic>
      </p:graphicFrame>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04</a:t>
            </a:r>
            <a:endParaRPr lang="es-AR" b="1" dirty="0"/>
          </a:p>
        </p:txBody>
      </p:sp>
    </p:spTree>
    <p:extLst>
      <p:ext uri="{BB962C8B-B14F-4D97-AF65-F5344CB8AC3E}">
        <p14:creationId xmlns:p14="http://schemas.microsoft.com/office/powerpoint/2010/main" val="36235628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674714" y="1834704"/>
            <a:ext cx="10712950" cy="4936849"/>
          </a:xfrm>
          <a:prstGeom prst="rect">
            <a:avLst/>
          </a:prstGeom>
        </p:spPr>
      </p:pic>
      <p:cxnSp>
        <p:nvCxnSpPr>
          <p:cNvPr id="9" name="Conector recto 8"/>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Título 1"/>
          <p:cNvSpPr txBox="1">
            <a:spLocks/>
          </p:cNvSpPr>
          <p:nvPr/>
        </p:nvSpPr>
        <p:spPr>
          <a:xfrm>
            <a:off x="168318" y="103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sz="4000" dirty="0" smtClean="0">
                <a:solidFill>
                  <a:srgbClr val="002060"/>
                </a:solidFill>
                <a:latin typeface="+mn-lt"/>
              </a:rPr>
              <a:t>Data Wrangling</a:t>
            </a:r>
          </a:p>
        </p:txBody>
      </p:sp>
      <p:sp>
        <p:nvSpPr>
          <p:cNvPr id="4" name="CuadroTexto 3"/>
          <p:cNvSpPr txBox="1"/>
          <p:nvPr/>
        </p:nvSpPr>
        <p:spPr>
          <a:xfrm>
            <a:off x="347133" y="1253316"/>
            <a:ext cx="11497734" cy="430887"/>
          </a:xfrm>
          <a:prstGeom prst="rect">
            <a:avLst/>
          </a:prstGeom>
          <a:noFill/>
        </p:spPr>
        <p:txBody>
          <a:bodyPr wrap="square" rtlCol="0">
            <a:spAutoFit/>
          </a:bodyPr>
          <a:lstStyle/>
          <a:p>
            <a:r>
              <a:rPr lang="es-AR" sz="2200" dirty="0" smtClean="0"/>
              <a:t>El gráfico Bar </a:t>
            </a:r>
            <a:r>
              <a:rPr lang="es-AR" sz="2200" dirty="0" err="1" smtClean="0"/>
              <a:t>Plot</a:t>
            </a:r>
            <a:r>
              <a:rPr lang="es-AR" sz="2200" dirty="0" smtClean="0"/>
              <a:t> permite visualizar y cuantificar que columnas del dataset presentan valores nulos. </a:t>
            </a:r>
            <a:endParaRPr lang="es-AR" sz="2200" dirty="0"/>
          </a:p>
        </p:txBody>
      </p:sp>
      <p:sp>
        <p:nvSpPr>
          <p:cNvPr id="8" name="Cinta hacia arriba 7"/>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CuadroTexto 12"/>
          <p:cNvSpPr txBox="1"/>
          <p:nvPr/>
        </p:nvSpPr>
        <p:spPr>
          <a:xfrm>
            <a:off x="11168742" y="458614"/>
            <a:ext cx="435429" cy="369332"/>
          </a:xfrm>
          <a:prstGeom prst="rect">
            <a:avLst/>
          </a:prstGeom>
          <a:noFill/>
        </p:spPr>
        <p:txBody>
          <a:bodyPr wrap="square" rtlCol="0">
            <a:spAutoFit/>
          </a:bodyPr>
          <a:lstStyle/>
          <a:p>
            <a:r>
              <a:rPr lang="es-AR" b="1" dirty="0" smtClean="0"/>
              <a:t>04</a:t>
            </a:r>
            <a:endParaRPr lang="es-AR" b="1" dirty="0"/>
          </a:p>
        </p:txBody>
      </p:sp>
    </p:spTree>
    <p:extLst>
      <p:ext uri="{BB962C8B-B14F-4D97-AF65-F5344CB8AC3E}">
        <p14:creationId xmlns:p14="http://schemas.microsoft.com/office/powerpoint/2010/main" val="19201824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0133" y="1253683"/>
            <a:ext cx="11751734" cy="5522074"/>
          </a:xfrm>
        </p:spPr>
        <p:txBody>
          <a:bodyPr>
            <a:noAutofit/>
          </a:bodyPr>
          <a:lstStyle/>
          <a:p>
            <a:pPr marL="0" indent="0" algn="just">
              <a:buNone/>
            </a:pPr>
            <a:r>
              <a:rPr lang="es-AR" sz="2400" dirty="0" smtClean="0">
                <a:solidFill>
                  <a:srgbClr val="3E2997"/>
                </a:solidFill>
              </a:rPr>
              <a:t>Enfoque seguido para la limpieza de nulos</a:t>
            </a:r>
            <a:r>
              <a:rPr lang="es-AR" sz="2400" dirty="0" smtClean="0">
                <a:solidFill>
                  <a:srgbClr val="3E2997"/>
                </a:solidFill>
              </a:rPr>
              <a:t>:</a:t>
            </a:r>
            <a:endParaRPr lang="es-AR" sz="2400" dirty="0" smtClean="0">
              <a:solidFill>
                <a:srgbClr val="3E2997"/>
              </a:solidFill>
            </a:endParaRPr>
          </a:p>
          <a:p>
            <a:pPr algn="just">
              <a:buClr>
                <a:srgbClr val="C00000"/>
              </a:buClr>
              <a:buFont typeface="Wingdings" panose="05000000000000000000" pitchFamily="2" charset="2"/>
              <a:buChar char="Ø"/>
            </a:pPr>
            <a:r>
              <a:rPr lang="es-AR" sz="2400" b="1" dirty="0"/>
              <a:t> </a:t>
            </a:r>
            <a:r>
              <a:rPr lang="es-AR" sz="2400" b="1" dirty="0" err="1" smtClean="0"/>
              <a:t>c</a:t>
            </a:r>
            <a:r>
              <a:rPr lang="es-AR" sz="2400" b="1" dirty="0" err="1" smtClean="0"/>
              <a:t>onyuemp</a:t>
            </a:r>
            <a:r>
              <a:rPr lang="es-AR" sz="2400" b="1" dirty="0" smtClean="0"/>
              <a:t> </a:t>
            </a:r>
            <a:r>
              <a:rPr lang="es-AR" sz="2400" b="1" dirty="0" smtClean="0"/>
              <a:t>y ult_fec_cli_1t</a:t>
            </a:r>
            <a:r>
              <a:rPr lang="es-AR" sz="2400" dirty="0" smtClean="0"/>
              <a:t>. Mas del 99 % de sus datos son nulos. Se decidió removerlas.</a:t>
            </a:r>
          </a:p>
          <a:p>
            <a:pPr algn="just">
              <a:buClr>
                <a:srgbClr val="C00000"/>
              </a:buClr>
              <a:buFont typeface="Wingdings" panose="05000000000000000000" pitchFamily="2" charset="2"/>
              <a:buChar char="Ø"/>
            </a:pPr>
            <a:r>
              <a:rPr lang="es-AR" sz="2400" b="1" dirty="0" smtClean="0"/>
              <a:t> renta</a:t>
            </a:r>
            <a:r>
              <a:rPr lang="es-AR" sz="2400" dirty="0" smtClean="0"/>
              <a:t>. Los datos nulos (20,47 %) fueron reemplazados por el ingreso promedio de los clientes.</a:t>
            </a:r>
          </a:p>
          <a:p>
            <a:pPr algn="just">
              <a:buClr>
                <a:srgbClr val="C00000"/>
              </a:buClr>
              <a:buFont typeface="Wingdings" panose="05000000000000000000" pitchFamily="2" charset="2"/>
              <a:buChar char="Ø"/>
            </a:pPr>
            <a:r>
              <a:rPr lang="es-AR" sz="2400" b="1" dirty="0" smtClean="0"/>
              <a:t> segmento</a:t>
            </a:r>
            <a:r>
              <a:rPr lang="es-AR" sz="2400" dirty="0" smtClean="0"/>
              <a:t>. Los datos nulos (1,38 %) se reemplazaron por el segmento mayoritario (particulares).</a:t>
            </a:r>
          </a:p>
          <a:p>
            <a:pPr algn="just">
              <a:buClr>
                <a:srgbClr val="C00000"/>
              </a:buClr>
              <a:buFont typeface="Wingdings" panose="05000000000000000000" pitchFamily="2" charset="2"/>
              <a:buChar char="Ø"/>
            </a:pPr>
            <a:r>
              <a:rPr lang="es-AR" sz="2400" b="1" dirty="0" smtClean="0"/>
              <a:t> </a:t>
            </a:r>
            <a:r>
              <a:rPr lang="es-AR" sz="2400" b="1" dirty="0" err="1" smtClean="0"/>
              <a:t>canal_entrada</a:t>
            </a:r>
            <a:r>
              <a:rPr lang="es-AR" sz="2400" dirty="0" smtClean="0"/>
              <a:t>. Los datos nulos (1,36 %) se reemplazaron por el canal mayoritario (KHE).</a:t>
            </a:r>
          </a:p>
          <a:p>
            <a:pPr algn="just">
              <a:buClr>
                <a:srgbClr val="C00000"/>
              </a:buClr>
              <a:buFont typeface="Wingdings" panose="05000000000000000000" pitchFamily="2" charset="2"/>
              <a:buChar char="Ø"/>
            </a:pPr>
            <a:r>
              <a:rPr lang="es-AR" sz="2400" b="1" dirty="0" smtClean="0"/>
              <a:t> indrel_1mes</a:t>
            </a:r>
            <a:r>
              <a:rPr lang="es-AR" sz="2400" dirty="0" smtClean="0"/>
              <a:t>. Los datos nulos (1,09 %) fueron reemplazos por el valor 0.</a:t>
            </a:r>
          </a:p>
          <a:p>
            <a:pPr algn="just">
              <a:buClr>
                <a:srgbClr val="C00000"/>
              </a:buClr>
              <a:buFont typeface="Wingdings" panose="05000000000000000000" pitchFamily="2" charset="2"/>
              <a:buChar char="Ø"/>
            </a:pPr>
            <a:r>
              <a:rPr lang="es-AR" sz="2400" b="1" dirty="0" smtClean="0"/>
              <a:t> tiprel_1mes</a:t>
            </a:r>
            <a:r>
              <a:rPr lang="es-AR" sz="2400" dirty="0" smtClean="0"/>
              <a:t>. Los datos nulos (1,09 %) se reemplazaron por el tipo de relación del cliente al inicio del mes predominante (I - Inactivo).</a:t>
            </a:r>
          </a:p>
          <a:p>
            <a:pPr algn="just">
              <a:buClr>
                <a:srgbClr val="C00000"/>
              </a:buClr>
              <a:buFont typeface="Wingdings" panose="05000000000000000000" pitchFamily="2" charset="2"/>
              <a:buChar char="Ø"/>
            </a:pPr>
            <a:r>
              <a:rPr lang="es-AR" sz="2400" b="1" dirty="0" smtClean="0"/>
              <a:t> </a:t>
            </a:r>
            <a:r>
              <a:rPr lang="es-AR" sz="2400" b="1" dirty="0" err="1" smtClean="0"/>
              <a:t>nomprov</a:t>
            </a:r>
            <a:r>
              <a:rPr lang="es-AR" sz="2400" dirty="0" smtClean="0"/>
              <a:t>. Los datos nulos (0,68 %) se reemplazaron por la provincia de residencia mayoritaria (Madrid).</a:t>
            </a:r>
          </a:p>
          <a:p>
            <a:pPr marL="0" indent="0" algn="just">
              <a:buNone/>
            </a:pPr>
            <a:endParaRPr lang="es-AR" sz="2400" dirty="0" smtClean="0"/>
          </a:p>
          <a:p>
            <a:pPr algn="just">
              <a:buFont typeface="Wingdings" panose="05000000000000000000" pitchFamily="2" charset="2"/>
              <a:buChar char="§"/>
            </a:pPr>
            <a:endParaRPr lang="es-AR" sz="2400" dirty="0" smtClean="0"/>
          </a:p>
          <a:p>
            <a:pPr algn="just">
              <a:buFont typeface="Wingdings" panose="05000000000000000000" pitchFamily="2" charset="2"/>
              <a:buChar char="§"/>
            </a:pPr>
            <a:endParaRPr lang="es-AR" sz="2400" dirty="0" smtClean="0"/>
          </a:p>
          <a:p>
            <a:pPr algn="just">
              <a:buFont typeface="Wingdings" panose="05000000000000000000" pitchFamily="2" charset="2"/>
              <a:buChar char="§"/>
            </a:pPr>
            <a:endParaRPr lang="es-AR" sz="2400" dirty="0"/>
          </a:p>
        </p:txBody>
      </p:sp>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Data </a:t>
            </a:r>
            <a:r>
              <a:rPr lang="es-AR" sz="4000" dirty="0">
                <a:solidFill>
                  <a:srgbClr val="002060"/>
                </a:solidFill>
                <a:latin typeface="+mn-lt"/>
              </a:rPr>
              <a:t>W</a:t>
            </a:r>
            <a:r>
              <a:rPr lang="es-AR" sz="4000" dirty="0" smtClean="0">
                <a:solidFill>
                  <a:srgbClr val="002060"/>
                </a:solidFill>
                <a:latin typeface="+mn-lt"/>
              </a:rPr>
              <a:t>rangling</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inta hacia arriba 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p:cNvSpPr txBox="1"/>
          <p:nvPr/>
        </p:nvSpPr>
        <p:spPr>
          <a:xfrm>
            <a:off x="11168742" y="458614"/>
            <a:ext cx="435429" cy="369332"/>
          </a:xfrm>
          <a:prstGeom prst="rect">
            <a:avLst/>
          </a:prstGeom>
          <a:noFill/>
        </p:spPr>
        <p:txBody>
          <a:bodyPr wrap="square" rtlCol="0">
            <a:spAutoFit/>
          </a:bodyPr>
          <a:lstStyle/>
          <a:p>
            <a:r>
              <a:rPr lang="es-AR" b="1" dirty="0" smtClean="0"/>
              <a:t>04</a:t>
            </a:r>
            <a:endParaRPr lang="es-AR" b="1" dirty="0"/>
          </a:p>
        </p:txBody>
      </p:sp>
    </p:spTree>
    <p:extLst>
      <p:ext uri="{BB962C8B-B14F-4D97-AF65-F5344CB8AC3E}">
        <p14:creationId xmlns:p14="http://schemas.microsoft.com/office/powerpoint/2010/main" val="6608164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0133" y="1288520"/>
            <a:ext cx="11751734" cy="5522074"/>
          </a:xfrm>
        </p:spPr>
        <p:txBody>
          <a:bodyPr>
            <a:noAutofit/>
          </a:bodyPr>
          <a:lstStyle/>
          <a:p>
            <a:pPr marL="0" indent="0" algn="just">
              <a:buNone/>
            </a:pPr>
            <a:r>
              <a:rPr lang="es-AR" sz="2400" dirty="0" smtClean="0">
                <a:solidFill>
                  <a:srgbClr val="3E2997"/>
                </a:solidFill>
              </a:rPr>
              <a:t>Enfoque seguido para la limpieza de nulos:</a:t>
            </a:r>
          </a:p>
          <a:p>
            <a:pPr algn="just">
              <a:buClr>
                <a:srgbClr val="C00000"/>
              </a:buClr>
              <a:buFont typeface="Wingdings" panose="05000000000000000000" pitchFamily="2" charset="2"/>
              <a:buChar char="Ø"/>
            </a:pPr>
            <a:r>
              <a:rPr lang="es-AR" sz="2400" b="1" dirty="0"/>
              <a:t> </a:t>
            </a:r>
            <a:r>
              <a:rPr lang="es-AR" sz="2400" b="1" dirty="0" err="1" smtClean="0"/>
              <a:t>c</a:t>
            </a:r>
            <a:r>
              <a:rPr lang="es-AR" sz="2400" b="1" dirty="0" err="1" smtClean="0"/>
              <a:t>od_prov</a:t>
            </a:r>
            <a:r>
              <a:rPr lang="es-AR" sz="2400" dirty="0"/>
              <a:t>. Tiene datos nulos (0,68 %). Se decide remover la columna porque la misma información ya esta disponible en la columna </a:t>
            </a:r>
            <a:r>
              <a:rPr lang="es-AR" sz="2400" dirty="0" err="1"/>
              <a:t>nomprov</a:t>
            </a:r>
            <a:r>
              <a:rPr lang="es-AR" sz="2400" dirty="0"/>
              <a:t>.  </a:t>
            </a:r>
            <a:endParaRPr lang="es-AR" sz="2400" dirty="0" smtClean="0"/>
          </a:p>
          <a:p>
            <a:pPr algn="just">
              <a:buClr>
                <a:srgbClr val="C00000"/>
              </a:buClr>
              <a:buFont typeface="Wingdings" panose="05000000000000000000" pitchFamily="2" charset="2"/>
              <a:buChar char="Ø"/>
            </a:pPr>
            <a:r>
              <a:rPr lang="es-AR" sz="2400" b="1" dirty="0" smtClean="0"/>
              <a:t> sexo</a:t>
            </a:r>
            <a:r>
              <a:rPr lang="es-AR" sz="2400" dirty="0" smtClean="0"/>
              <a:t>. Los datos nulos (0,20 %) se reemplazaron por el género predominante (V = Masculino).</a:t>
            </a:r>
          </a:p>
          <a:p>
            <a:pPr algn="just">
              <a:buClr>
                <a:srgbClr val="C00000"/>
              </a:buClr>
              <a:buFont typeface="Wingdings" panose="05000000000000000000" pitchFamily="2" charset="2"/>
              <a:buChar char="Ø"/>
            </a:pPr>
            <a:r>
              <a:rPr lang="es-AR" sz="2400" b="1" dirty="0" smtClean="0"/>
              <a:t> </a:t>
            </a:r>
            <a:r>
              <a:rPr lang="es-AR" sz="2400" b="1" dirty="0" err="1" smtClean="0"/>
              <a:t>tipodom</a:t>
            </a:r>
            <a:r>
              <a:rPr lang="es-AR" sz="2400" dirty="0" smtClean="0"/>
              <a:t>.  Tiene datos nulos (0,20 %). Se decidió remover esta columna porque solo brinda información sobre la dirección principal.</a:t>
            </a:r>
          </a:p>
          <a:p>
            <a:pPr algn="just">
              <a:buClr>
                <a:srgbClr val="C00000"/>
              </a:buClr>
              <a:buFont typeface="Wingdings" panose="05000000000000000000" pitchFamily="2" charset="2"/>
              <a:buChar char="Ø"/>
            </a:pPr>
            <a:r>
              <a:rPr lang="es-AR" sz="2400" b="1" dirty="0" smtClean="0"/>
              <a:t> </a:t>
            </a:r>
            <a:r>
              <a:rPr lang="es-AR" sz="2400" b="1" dirty="0" err="1" smtClean="0"/>
              <a:t>indfall</a:t>
            </a:r>
            <a:r>
              <a:rPr lang="es-AR" sz="2400" dirty="0" smtClean="0"/>
              <a:t>. Los datos nulos (0,20 %) se reemplazaron por el índice mayoritario de deceso (N - No).</a:t>
            </a:r>
          </a:p>
          <a:p>
            <a:pPr algn="just">
              <a:buClr>
                <a:srgbClr val="C00000"/>
              </a:buClr>
              <a:buFont typeface="Wingdings" panose="05000000000000000000" pitchFamily="2" charset="2"/>
              <a:buChar char="Ø"/>
            </a:pPr>
            <a:r>
              <a:rPr lang="es-AR" sz="2400" b="1" dirty="0" smtClean="0"/>
              <a:t> </a:t>
            </a:r>
            <a:r>
              <a:rPr lang="es-AR" sz="2400" b="1" dirty="0" err="1" smtClean="0"/>
              <a:t>indext</a:t>
            </a:r>
            <a:r>
              <a:rPr lang="es-AR" sz="2400" dirty="0" smtClean="0"/>
              <a:t>. Los datos nulos (0,20 %) se reemplazaron por el índice mayoritario de extranjero (N -No) .</a:t>
            </a:r>
          </a:p>
          <a:p>
            <a:pPr algn="just">
              <a:buClr>
                <a:srgbClr val="C00000"/>
              </a:buClr>
              <a:buFont typeface="Wingdings" panose="05000000000000000000" pitchFamily="2" charset="2"/>
              <a:buChar char="Ø"/>
            </a:pPr>
            <a:r>
              <a:rPr lang="es-AR" sz="2400" b="1" dirty="0" smtClean="0"/>
              <a:t> </a:t>
            </a:r>
            <a:r>
              <a:rPr lang="es-AR" sz="2400" b="1" dirty="0" err="1" smtClean="0"/>
              <a:t>ind_actividad_cliente</a:t>
            </a:r>
            <a:r>
              <a:rPr lang="es-AR" sz="2400" dirty="0" smtClean="0"/>
              <a:t>. Los datos nulos (0,20 %) se reemplazaron por el índice de actividad predominante (0.0 – cliente inactivo).</a:t>
            </a:r>
          </a:p>
          <a:p>
            <a:pPr marL="0" indent="0" algn="just">
              <a:buNone/>
            </a:pPr>
            <a:endParaRPr lang="es-AR" sz="2400" dirty="0" smtClean="0"/>
          </a:p>
          <a:p>
            <a:pPr algn="just">
              <a:buFont typeface="Wingdings" panose="05000000000000000000" pitchFamily="2" charset="2"/>
              <a:buChar char="§"/>
            </a:pPr>
            <a:endParaRPr lang="es-AR" sz="2400" dirty="0" smtClean="0"/>
          </a:p>
          <a:p>
            <a:pPr algn="just">
              <a:buFont typeface="Wingdings" panose="05000000000000000000" pitchFamily="2" charset="2"/>
              <a:buChar char="§"/>
            </a:pPr>
            <a:endParaRPr lang="es-AR" sz="2400" dirty="0" smtClean="0"/>
          </a:p>
          <a:p>
            <a:pPr algn="just">
              <a:buFont typeface="Wingdings" panose="05000000000000000000" pitchFamily="2" charset="2"/>
              <a:buChar char="§"/>
            </a:pPr>
            <a:endParaRPr lang="es-AR" sz="2400" dirty="0" smtClean="0"/>
          </a:p>
          <a:p>
            <a:pPr algn="just">
              <a:buFont typeface="Wingdings" panose="05000000000000000000" pitchFamily="2" charset="2"/>
              <a:buChar char="§"/>
            </a:pPr>
            <a:endParaRPr lang="es-AR" sz="2400" dirty="0"/>
          </a:p>
        </p:txBody>
      </p:sp>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Data </a:t>
            </a:r>
            <a:r>
              <a:rPr lang="es-AR" sz="4000" dirty="0">
                <a:solidFill>
                  <a:srgbClr val="002060"/>
                </a:solidFill>
                <a:latin typeface="+mn-lt"/>
              </a:rPr>
              <a:t>W</a:t>
            </a:r>
            <a:r>
              <a:rPr lang="es-AR" sz="4000" dirty="0" smtClean="0">
                <a:solidFill>
                  <a:srgbClr val="002060"/>
                </a:solidFill>
                <a:latin typeface="+mn-lt"/>
              </a:rPr>
              <a:t>rangling</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inta hacia arriba 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p:cNvSpPr txBox="1"/>
          <p:nvPr/>
        </p:nvSpPr>
        <p:spPr>
          <a:xfrm>
            <a:off x="11168742" y="458614"/>
            <a:ext cx="435429" cy="369332"/>
          </a:xfrm>
          <a:prstGeom prst="rect">
            <a:avLst/>
          </a:prstGeom>
          <a:noFill/>
        </p:spPr>
        <p:txBody>
          <a:bodyPr wrap="square" rtlCol="0">
            <a:spAutoFit/>
          </a:bodyPr>
          <a:lstStyle/>
          <a:p>
            <a:r>
              <a:rPr lang="es-AR" b="1" dirty="0" smtClean="0"/>
              <a:t>04</a:t>
            </a:r>
            <a:endParaRPr lang="es-AR" b="1" dirty="0"/>
          </a:p>
        </p:txBody>
      </p:sp>
    </p:spTree>
    <p:extLst>
      <p:ext uri="{BB962C8B-B14F-4D97-AF65-F5344CB8AC3E}">
        <p14:creationId xmlns:p14="http://schemas.microsoft.com/office/powerpoint/2010/main" val="3410193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0133" y="1159411"/>
            <a:ext cx="11684484" cy="5522074"/>
          </a:xfrm>
        </p:spPr>
        <p:txBody>
          <a:bodyPr>
            <a:noAutofit/>
          </a:bodyPr>
          <a:lstStyle/>
          <a:p>
            <a:pPr marL="0" indent="0" algn="just">
              <a:buNone/>
            </a:pPr>
            <a:r>
              <a:rPr lang="es-AR" sz="2400" dirty="0" smtClean="0">
                <a:solidFill>
                  <a:srgbClr val="3E2997"/>
                </a:solidFill>
              </a:rPr>
              <a:t>Enfoque seguido para la limpieza de nulos:</a:t>
            </a:r>
          </a:p>
          <a:p>
            <a:pPr algn="just">
              <a:buClr>
                <a:srgbClr val="C00000"/>
              </a:buClr>
              <a:buFont typeface="Wingdings" panose="05000000000000000000" pitchFamily="2" charset="2"/>
              <a:buChar char="Ø"/>
            </a:pPr>
            <a:r>
              <a:rPr lang="es-AR" sz="2400" b="1" dirty="0" smtClean="0"/>
              <a:t> </a:t>
            </a:r>
            <a:r>
              <a:rPr lang="es-AR" sz="2400" b="1" dirty="0" err="1" smtClean="0"/>
              <a:t>indresi</a:t>
            </a:r>
            <a:r>
              <a:rPr lang="es-AR" sz="2400" dirty="0"/>
              <a:t>. Los datos nulos (0,20 %) se reemplazaron por el índice de residencia mayoritario (S - Si</a:t>
            </a:r>
            <a:r>
              <a:rPr lang="es-AR" sz="2400" dirty="0" smtClean="0"/>
              <a:t>).</a:t>
            </a:r>
          </a:p>
          <a:p>
            <a:pPr algn="just">
              <a:buClr>
                <a:srgbClr val="C00000"/>
              </a:buClr>
              <a:buFont typeface="Wingdings" panose="05000000000000000000" pitchFamily="2" charset="2"/>
              <a:buChar char="Ø"/>
            </a:pPr>
            <a:r>
              <a:rPr lang="es-AR" sz="2400" b="1" dirty="0" smtClean="0"/>
              <a:t> </a:t>
            </a:r>
            <a:r>
              <a:rPr lang="es-AR" sz="2400" b="1" dirty="0" err="1" smtClean="0"/>
              <a:t>indrel</a:t>
            </a:r>
            <a:r>
              <a:rPr lang="es-AR" sz="2400" dirty="0"/>
              <a:t>. Los datos nulos (0,20 %) se reemplazaron por el índice mayoritario (1.0 – Primero/principal</a:t>
            </a:r>
            <a:r>
              <a:rPr lang="es-AR" sz="2400" dirty="0" smtClean="0"/>
              <a:t>).</a:t>
            </a:r>
          </a:p>
          <a:p>
            <a:pPr algn="just">
              <a:buClr>
                <a:srgbClr val="C00000"/>
              </a:buClr>
              <a:buFont typeface="Wingdings" panose="05000000000000000000" pitchFamily="2" charset="2"/>
              <a:buChar char="Ø"/>
            </a:pPr>
            <a:r>
              <a:rPr lang="es-AR" sz="2400" b="1" dirty="0" smtClean="0"/>
              <a:t> </a:t>
            </a:r>
            <a:r>
              <a:rPr lang="es-AR" sz="2400" b="1" dirty="0" err="1" smtClean="0"/>
              <a:t>ind_nuevo</a:t>
            </a:r>
            <a:r>
              <a:rPr lang="es-AR" sz="2400" dirty="0" smtClean="0"/>
              <a:t>. Los datos nulos (0,20 %) se reemplazaron por el índice mayoritario (0.0 – Cliente antiguo registrado hace mas de 6 meses).</a:t>
            </a:r>
          </a:p>
          <a:p>
            <a:pPr algn="just">
              <a:buClr>
                <a:srgbClr val="C00000"/>
              </a:buClr>
              <a:buFont typeface="Wingdings" panose="05000000000000000000" pitchFamily="2" charset="2"/>
              <a:buChar char="Ø"/>
            </a:pPr>
            <a:r>
              <a:rPr lang="es-AR" sz="2400" b="1" dirty="0" smtClean="0"/>
              <a:t> </a:t>
            </a:r>
            <a:r>
              <a:rPr lang="es-AR" sz="2400" b="1" dirty="0" err="1" smtClean="0"/>
              <a:t>fecha_alta</a:t>
            </a:r>
            <a:r>
              <a:rPr lang="es-AR" sz="2400" dirty="0" smtClean="0"/>
              <a:t>. Los datos nulos (0,20 %) se reemplazaron por la fecha de dato mínimo.</a:t>
            </a:r>
          </a:p>
          <a:p>
            <a:pPr algn="just">
              <a:buClr>
                <a:srgbClr val="C00000"/>
              </a:buClr>
              <a:buFont typeface="Wingdings" panose="05000000000000000000" pitchFamily="2" charset="2"/>
              <a:buChar char="Ø"/>
            </a:pPr>
            <a:r>
              <a:rPr lang="es-AR" sz="2400" b="1" dirty="0" smtClean="0"/>
              <a:t> </a:t>
            </a:r>
            <a:r>
              <a:rPr lang="es-AR" sz="2400" b="1" dirty="0" err="1" smtClean="0"/>
              <a:t>pais_residencia</a:t>
            </a:r>
            <a:r>
              <a:rPr lang="es-AR" sz="2400" dirty="0" smtClean="0"/>
              <a:t>. Los datos nulos (0,20 %) se reemplazaron por el país de residencia mayoritario (ES -España).</a:t>
            </a:r>
          </a:p>
          <a:p>
            <a:pPr algn="just">
              <a:buClr>
                <a:srgbClr val="C00000"/>
              </a:buClr>
              <a:buFont typeface="Wingdings" panose="05000000000000000000" pitchFamily="2" charset="2"/>
              <a:buChar char="Ø"/>
            </a:pPr>
            <a:r>
              <a:rPr lang="es-AR" sz="2400" b="1" dirty="0" smtClean="0"/>
              <a:t> </a:t>
            </a:r>
            <a:r>
              <a:rPr lang="es-AR" sz="2400" b="1" dirty="0" err="1" smtClean="0"/>
              <a:t>ind_empleado</a:t>
            </a:r>
            <a:r>
              <a:rPr lang="es-AR" sz="2400" dirty="0" smtClean="0"/>
              <a:t>. Los datos nulos (0,20 %) se reemplazaron por el índice de empleado mayoritario (N –No empleado).</a:t>
            </a:r>
          </a:p>
          <a:p>
            <a:pPr algn="just">
              <a:buClr>
                <a:srgbClr val="C00000"/>
              </a:buClr>
              <a:buFont typeface="Wingdings" panose="05000000000000000000" pitchFamily="2" charset="2"/>
              <a:buChar char="Ø"/>
            </a:pPr>
            <a:r>
              <a:rPr lang="es-AR" sz="2400" b="1" dirty="0" smtClean="0"/>
              <a:t> ind_nomina_ult1 </a:t>
            </a:r>
            <a:r>
              <a:rPr lang="es-AR" sz="2400" b="1" dirty="0" smtClean="0"/>
              <a:t>y ind_nom_pens_ult1</a:t>
            </a:r>
            <a:r>
              <a:rPr lang="es-AR" sz="2400" dirty="0" smtClean="0"/>
              <a:t>. Sus datos nulos (0,11 %) fueron reemplazados por el estado de compra del producto mayoritario (0 – no adquirido).  </a:t>
            </a:r>
          </a:p>
          <a:p>
            <a:pPr algn="just">
              <a:buFont typeface="Wingdings" panose="05000000000000000000" pitchFamily="2" charset="2"/>
              <a:buChar char="§"/>
            </a:pPr>
            <a:endParaRPr lang="es-AR" sz="2400" dirty="0" smtClean="0"/>
          </a:p>
          <a:p>
            <a:pPr algn="just">
              <a:buFont typeface="Wingdings" panose="05000000000000000000" pitchFamily="2" charset="2"/>
              <a:buChar char="§"/>
            </a:pPr>
            <a:endParaRPr lang="es-AR" sz="2400" dirty="0" smtClean="0"/>
          </a:p>
          <a:p>
            <a:pPr algn="just">
              <a:buFont typeface="Wingdings" panose="05000000000000000000" pitchFamily="2" charset="2"/>
              <a:buChar char="§"/>
            </a:pPr>
            <a:endParaRPr lang="es-AR" sz="2400" dirty="0"/>
          </a:p>
        </p:txBody>
      </p:sp>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Data </a:t>
            </a:r>
            <a:r>
              <a:rPr lang="es-AR" sz="4000" dirty="0">
                <a:solidFill>
                  <a:srgbClr val="002060"/>
                </a:solidFill>
                <a:latin typeface="+mn-lt"/>
              </a:rPr>
              <a:t>W</a:t>
            </a:r>
            <a:r>
              <a:rPr lang="es-AR" sz="4000" dirty="0" smtClean="0">
                <a:solidFill>
                  <a:srgbClr val="002060"/>
                </a:solidFill>
                <a:latin typeface="+mn-lt"/>
              </a:rPr>
              <a:t>rangling</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inta hacia arriba 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p:cNvSpPr txBox="1"/>
          <p:nvPr/>
        </p:nvSpPr>
        <p:spPr>
          <a:xfrm>
            <a:off x="11168742" y="458614"/>
            <a:ext cx="435429" cy="369332"/>
          </a:xfrm>
          <a:prstGeom prst="rect">
            <a:avLst/>
          </a:prstGeom>
          <a:noFill/>
        </p:spPr>
        <p:txBody>
          <a:bodyPr wrap="square" rtlCol="0">
            <a:spAutoFit/>
          </a:bodyPr>
          <a:lstStyle/>
          <a:p>
            <a:r>
              <a:rPr lang="es-AR" b="1" dirty="0" smtClean="0"/>
              <a:t>04</a:t>
            </a:r>
            <a:endParaRPr lang="es-AR" b="1" dirty="0"/>
          </a:p>
        </p:txBody>
      </p:sp>
    </p:spTree>
    <p:extLst>
      <p:ext uri="{BB962C8B-B14F-4D97-AF65-F5344CB8AC3E}">
        <p14:creationId xmlns:p14="http://schemas.microsoft.com/office/powerpoint/2010/main" val="3889603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0133" y="1261383"/>
            <a:ext cx="11751734" cy="5522074"/>
          </a:xfrm>
        </p:spPr>
        <p:txBody>
          <a:bodyPr>
            <a:noAutofit/>
          </a:bodyPr>
          <a:lstStyle/>
          <a:p>
            <a:pPr marL="0" indent="0" algn="just">
              <a:buNone/>
            </a:pPr>
            <a:r>
              <a:rPr lang="es-AR" sz="2400" dirty="0" smtClean="0">
                <a:solidFill>
                  <a:srgbClr val="3E2997"/>
                </a:solidFill>
              </a:rPr>
              <a:t>Transformación de datos:</a:t>
            </a:r>
          </a:p>
          <a:p>
            <a:pPr algn="just">
              <a:buClr>
                <a:srgbClr val="C00000"/>
              </a:buClr>
              <a:buFont typeface="Wingdings" panose="05000000000000000000" pitchFamily="2" charset="2"/>
              <a:buChar char="q"/>
            </a:pPr>
            <a:r>
              <a:rPr lang="es-AR" sz="2400" b="1" dirty="0"/>
              <a:t> </a:t>
            </a:r>
            <a:r>
              <a:rPr lang="es-AR" sz="2400" b="1" dirty="0" smtClean="0"/>
              <a:t>c</a:t>
            </a:r>
            <a:r>
              <a:rPr lang="es-AR" sz="2400" b="1" dirty="0" smtClean="0"/>
              <a:t>olumna </a:t>
            </a:r>
            <a:r>
              <a:rPr lang="es-AR" sz="2400" b="1" dirty="0" err="1" smtClean="0"/>
              <a:t>age</a:t>
            </a:r>
            <a:r>
              <a:rPr lang="es-AR" sz="2400" dirty="0" smtClean="0"/>
              <a:t>. </a:t>
            </a:r>
            <a:r>
              <a:rPr lang="es-AR" sz="2400" dirty="0"/>
              <a:t>El Dataset incluye valores atípicos en la columna edad. Por lo tanto se eliminan los datos correspondientes a edad </a:t>
            </a:r>
            <a:r>
              <a:rPr lang="es-AR" sz="2400" dirty="0" smtClean="0"/>
              <a:t>&lt; 15 </a:t>
            </a:r>
            <a:r>
              <a:rPr lang="es-AR" sz="2400" dirty="0"/>
              <a:t>y </a:t>
            </a:r>
            <a:r>
              <a:rPr lang="es-AR" sz="2400" dirty="0" smtClean="0"/>
              <a:t>edad &gt; 100 </a:t>
            </a:r>
            <a:r>
              <a:rPr lang="es-AR" sz="2400" dirty="0"/>
              <a:t>ya que no recomendaremos ningún paquete de producto para alguien cuya edad este en dichos rangos</a:t>
            </a:r>
            <a:r>
              <a:rPr lang="es-AR" sz="2400" dirty="0" smtClean="0"/>
              <a:t>.</a:t>
            </a:r>
          </a:p>
          <a:p>
            <a:pPr algn="just">
              <a:buClr>
                <a:srgbClr val="C00000"/>
              </a:buClr>
              <a:buFont typeface="Wingdings" panose="05000000000000000000" pitchFamily="2" charset="2"/>
              <a:buChar char="q"/>
            </a:pPr>
            <a:r>
              <a:rPr lang="es-AR" sz="2400" b="1" dirty="0" smtClean="0"/>
              <a:t> columna </a:t>
            </a:r>
            <a:r>
              <a:rPr lang="es-AR" sz="2400" b="1" dirty="0" smtClean="0"/>
              <a:t>ind_ahor_fin_ult1 &amp; ind_aval_fin_ult1</a:t>
            </a:r>
            <a:r>
              <a:rPr lang="es-AR" sz="2400" dirty="0" smtClean="0"/>
              <a:t>. Se eliminan porque </a:t>
            </a:r>
            <a:r>
              <a:rPr lang="es-AR" sz="2400" dirty="0"/>
              <a:t>tienen menos posibilidades de ser elegidos entre los 7 mejores productos </a:t>
            </a:r>
            <a:r>
              <a:rPr lang="es-AR" sz="2400" dirty="0" smtClean="0"/>
              <a:t>recomendados, </a:t>
            </a:r>
            <a:r>
              <a:rPr lang="es-AR" sz="2400" dirty="0"/>
              <a:t>como se vio anteriormente en la sección de exploración y visualización de datos, ningún cliente adoptó estos 2 </a:t>
            </a:r>
            <a:r>
              <a:rPr lang="es-AR" sz="2400" dirty="0" smtClean="0"/>
              <a:t>productos.</a:t>
            </a:r>
          </a:p>
          <a:p>
            <a:pPr algn="just">
              <a:buClr>
                <a:srgbClr val="C00000"/>
              </a:buClr>
              <a:buFont typeface="Wingdings" panose="05000000000000000000" pitchFamily="2" charset="2"/>
              <a:buChar char="q"/>
            </a:pPr>
            <a:r>
              <a:rPr lang="es-AR" sz="2400" b="1" dirty="0"/>
              <a:t> </a:t>
            </a:r>
            <a:r>
              <a:rPr lang="es-AR" sz="2400" b="1" dirty="0" smtClean="0"/>
              <a:t>columna </a:t>
            </a:r>
            <a:r>
              <a:rPr lang="es-AR" sz="2400" b="1" dirty="0" err="1" smtClean="0"/>
              <a:t>fecha_dato</a:t>
            </a:r>
            <a:r>
              <a:rPr lang="es-AR" sz="2400" b="1" dirty="0" smtClean="0"/>
              <a:t> &amp; </a:t>
            </a:r>
            <a:r>
              <a:rPr lang="es-AR" sz="2400" b="1" dirty="0" err="1" smtClean="0"/>
              <a:t>fecha_alta</a:t>
            </a:r>
            <a:r>
              <a:rPr lang="es-AR" sz="2400" b="1" dirty="0" smtClean="0"/>
              <a:t> &amp; antigüedad</a:t>
            </a:r>
            <a:r>
              <a:rPr lang="es-AR" sz="2400" dirty="0" smtClean="0"/>
              <a:t>. Se convierten los datos  a numéricos. </a:t>
            </a:r>
          </a:p>
          <a:p>
            <a:pPr algn="just">
              <a:buClr>
                <a:srgbClr val="C00000"/>
              </a:buClr>
              <a:buFont typeface="Wingdings" panose="05000000000000000000" pitchFamily="2" charset="2"/>
              <a:buChar char="q"/>
            </a:pPr>
            <a:r>
              <a:rPr lang="es-AR" sz="2400" dirty="0" smtClean="0"/>
              <a:t> Las </a:t>
            </a:r>
            <a:r>
              <a:rPr lang="es-AR" sz="2400" dirty="0" smtClean="0"/>
              <a:t>columnas categóricas (</a:t>
            </a:r>
            <a:r>
              <a:rPr lang="es-AR" sz="2400" dirty="0" err="1" smtClean="0"/>
              <a:t>ind_empleado</a:t>
            </a:r>
            <a:r>
              <a:rPr lang="es-AR" sz="2400" dirty="0" smtClean="0"/>
              <a:t>, </a:t>
            </a:r>
            <a:r>
              <a:rPr lang="es-AR" sz="2400" dirty="0" err="1" smtClean="0"/>
              <a:t>pais_residencia</a:t>
            </a:r>
            <a:r>
              <a:rPr lang="es-AR" sz="2400" dirty="0" smtClean="0"/>
              <a:t>, sexo, tiprel_1mes, </a:t>
            </a:r>
            <a:r>
              <a:rPr lang="es-AR" sz="2400" dirty="0" err="1" smtClean="0"/>
              <a:t>indresi</a:t>
            </a:r>
            <a:r>
              <a:rPr lang="es-AR" sz="2400" dirty="0" smtClean="0"/>
              <a:t>, </a:t>
            </a:r>
            <a:r>
              <a:rPr lang="es-AR" sz="2400" dirty="0" err="1" smtClean="0"/>
              <a:t>indext</a:t>
            </a:r>
            <a:r>
              <a:rPr lang="es-AR" sz="2400" dirty="0" smtClean="0"/>
              <a:t>, </a:t>
            </a:r>
            <a:r>
              <a:rPr lang="es-AR" sz="2400" dirty="0" err="1" smtClean="0"/>
              <a:t>canal_entrada</a:t>
            </a:r>
            <a:r>
              <a:rPr lang="es-AR" sz="2400" dirty="0" smtClean="0"/>
              <a:t>, </a:t>
            </a:r>
            <a:r>
              <a:rPr lang="es-AR" sz="2400" dirty="0" err="1" smtClean="0"/>
              <a:t>indfall</a:t>
            </a:r>
            <a:r>
              <a:rPr lang="es-AR" sz="2400" dirty="0" smtClean="0"/>
              <a:t>, </a:t>
            </a:r>
            <a:r>
              <a:rPr lang="es-AR" sz="2400" dirty="0" err="1" smtClean="0"/>
              <a:t>nomprov</a:t>
            </a:r>
            <a:r>
              <a:rPr lang="es-AR" sz="2400" dirty="0" smtClean="0"/>
              <a:t>, segmento) se convierten a numéricas con LABELENCODER. </a:t>
            </a:r>
            <a:endParaRPr lang="es-AR" sz="2400" dirty="0"/>
          </a:p>
        </p:txBody>
      </p:sp>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Data </a:t>
            </a:r>
            <a:r>
              <a:rPr lang="es-AR" sz="4000" dirty="0">
                <a:solidFill>
                  <a:srgbClr val="002060"/>
                </a:solidFill>
                <a:latin typeface="+mn-lt"/>
              </a:rPr>
              <a:t>W</a:t>
            </a:r>
            <a:r>
              <a:rPr lang="es-AR" sz="4000" dirty="0" smtClean="0">
                <a:solidFill>
                  <a:srgbClr val="002060"/>
                </a:solidFill>
                <a:latin typeface="+mn-lt"/>
              </a:rPr>
              <a:t>rangling</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Cinta hacia arriba 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p:cNvSpPr txBox="1"/>
          <p:nvPr/>
        </p:nvSpPr>
        <p:spPr>
          <a:xfrm>
            <a:off x="11168742" y="458614"/>
            <a:ext cx="435429" cy="369332"/>
          </a:xfrm>
          <a:prstGeom prst="rect">
            <a:avLst/>
          </a:prstGeom>
          <a:noFill/>
        </p:spPr>
        <p:txBody>
          <a:bodyPr wrap="square" rtlCol="0">
            <a:spAutoFit/>
          </a:bodyPr>
          <a:lstStyle/>
          <a:p>
            <a:r>
              <a:rPr lang="es-AR" b="1" dirty="0" smtClean="0"/>
              <a:t>04</a:t>
            </a:r>
            <a:endParaRPr lang="es-AR" b="1" dirty="0"/>
          </a:p>
        </p:txBody>
      </p:sp>
    </p:spTree>
    <p:extLst>
      <p:ext uri="{BB962C8B-B14F-4D97-AF65-F5344CB8AC3E}">
        <p14:creationId xmlns:p14="http://schemas.microsoft.com/office/powerpoint/2010/main" val="21505514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0133" y="1166596"/>
            <a:ext cx="11751734" cy="5522074"/>
          </a:xfrm>
        </p:spPr>
        <p:txBody>
          <a:bodyPr>
            <a:noAutofit/>
          </a:bodyPr>
          <a:lstStyle/>
          <a:p>
            <a:pPr marL="0" indent="0" algn="just">
              <a:buNone/>
            </a:pPr>
            <a:r>
              <a:rPr lang="es-AR" sz="2500" dirty="0" smtClean="0">
                <a:solidFill>
                  <a:srgbClr val="3E2997"/>
                </a:solidFill>
              </a:rPr>
              <a:t>Limpieza de </a:t>
            </a:r>
            <a:r>
              <a:rPr lang="es-AR" sz="2500" dirty="0" err="1" smtClean="0">
                <a:solidFill>
                  <a:srgbClr val="3E2997"/>
                </a:solidFill>
              </a:rPr>
              <a:t>Outliers</a:t>
            </a:r>
            <a:r>
              <a:rPr lang="es-AR" sz="2500" dirty="0" smtClean="0">
                <a:solidFill>
                  <a:srgbClr val="3E2997"/>
                </a:solidFill>
              </a:rPr>
              <a:t>:</a:t>
            </a:r>
          </a:p>
          <a:p>
            <a:pPr algn="just">
              <a:buFont typeface="Wingdings" panose="05000000000000000000" pitchFamily="2" charset="2"/>
              <a:buChar char="§"/>
            </a:pPr>
            <a:r>
              <a:rPr lang="es-AR" sz="2500" dirty="0"/>
              <a:t>Con </a:t>
            </a:r>
            <a:r>
              <a:rPr lang="es-AR" sz="2500" dirty="0" err="1"/>
              <a:t>Isolation</a:t>
            </a:r>
            <a:r>
              <a:rPr lang="es-AR" sz="2500" dirty="0"/>
              <a:t> </a:t>
            </a:r>
            <a:r>
              <a:rPr lang="es-AR" sz="2500" dirty="0" err="1"/>
              <a:t>Forest</a:t>
            </a:r>
            <a:r>
              <a:rPr lang="es-AR" sz="2500" dirty="0"/>
              <a:t> identificamos los </a:t>
            </a:r>
            <a:r>
              <a:rPr lang="es-AR" sz="2500" dirty="0" err="1"/>
              <a:t>outliers</a:t>
            </a:r>
            <a:r>
              <a:rPr lang="es-AR" sz="2500" dirty="0"/>
              <a:t> del dataset, establecemos un umbral de contaminación de 0,05</a:t>
            </a:r>
            <a:r>
              <a:rPr lang="es-AR" sz="2500" dirty="0" smtClean="0"/>
              <a:t>.</a:t>
            </a:r>
          </a:p>
          <a:p>
            <a:pPr marL="0" indent="0" algn="just">
              <a:buNone/>
            </a:pPr>
            <a:endParaRPr lang="es-AR" sz="2500" dirty="0" smtClean="0"/>
          </a:p>
          <a:p>
            <a:pPr marL="0" indent="0" algn="just">
              <a:buNone/>
            </a:pPr>
            <a:endParaRPr lang="es-AR" sz="2500" dirty="0" smtClean="0"/>
          </a:p>
          <a:p>
            <a:pPr algn="just"/>
            <a:endParaRPr lang="es-AR" sz="2500" dirty="0" smtClean="0"/>
          </a:p>
        </p:txBody>
      </p:sp>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Data </a:t>
            </a:r>
            <a:r>
              <a:rPr lang="es-AR" sz="4000" dirty="0">
                <a:solidFill>
                  <a:srgbClr val="002060"/>
                </a:solidFill>
                <a:latin typeface="+mn-lt"/>
              </a:rPr>
              <a:t>W</a:t>
            </a:r>
            <a:r>
              <a:rPr lang="es-AR" sz="4000" dirty="0" smtClean="0">
                <a:solidFill>
                  <a:srgbClr val="002060"/>
                </a:solidFill>
                <a:latin typeface="+mn-lt"/>
              </a:rPr>
              <a:t>rangling</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a:graphicFrameLocks noGrp="1"/>
          </p:cNvGraphicFramePr>
          <p:nvPr>
            <p:extLst>
              <p:ext uri="{D42A27DB-BD31-4B8C-83A1-F6EECF244321}">
                <p14:modId xmlns:p14="http://schemas.microsoft.com/office/powerpoint/2010/main" val="2579175916"/>
              </p:ext>
            </p:extLst>
          </p:nvPr>
        </p:nvGraphicFramePr>
        <p:xfrm>
          <a:off x="1018925" y="2579607"/>
          <a:ext cx="10154150" cy="3892772"/>
        </p:xfrm>
        <a:graphic>
          <a:graphicData uri="http://schemas.openxmlformats.org/drawingml/2006/table">
            <a:tbl>
              <a:tblPr firstRow="1" bandRow="1">
                <a:tableStyleId>{16D9F66E-5EB9-4882-86FB-DCBF35E3C3E4}</a:tableStyleId>
              </a:tblPr>
              <a:tblGrid>
                <a:gridCol w="10154150">
                  <a:extLst>
                    <a:ext uri="{9D8B030D-6E8A-4147-A177-3AD203B41FA5}">
                      <a16:colId xmlns:a16="http://schemas.microsoft.com/office/drawing/2014/main" val="1148515013"/>
                    </a:ext>
                  </a:extLst>
                </a:gridCol>
              </a:tblGrid>
              <a:tr h="610633">
                <a:tc>
                  <a:txBody>
                    <a:bodyPr/>
                    <a:lstStyle/>
                    <a:p>
                      <a:pPr marL="0" indent="0" algn="ctr">
                        <a:buNone/>
                      </a:pPr>
                      <a:r>
                        <a:rPr lang="es-AR" sz="2500" b="0" dirty="0" smtClean="0">
                          <a:solidFill>
                            <a:schemeClr val="tx1"/>
                          </a:solidFill>
                        </a:rPr>
                        <a:t>Código utilizado para la limpieza de </a:t>
                      </a:r>
                      <a:r>
                        <a:rPr lang="es-AR" sz="2500" b="0" dirty="0" err="1" smtClean="0">
                          <a:solidFill>
                            <a:schemeClr val="tx1"/>
                          </a:solidFill>
                        </a:rPr>
                        <a:t>outliers</a:t>
                      </a:r>
                      <a:endParaRPr lang="es-AR" sz="2500" b="0" dirty="0" smtClean="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6CCC6"/>
                    </a:solidFill>
                  </a:tcPr>
                </a:tc>
                <a:extLst>
                  <a:ext uri="{0D108BD9-81ED-4DB2-BD59-A6C34878D82A}">
                    <a16:rowId xmlns:a16="http://schemas.microsoft.com/office/drawing/2014/main" val="1345806601"/>
                  </a:ext>
                </a:extLst>
              </a:tr>
              <a:tr h="1610414">
                <a:tc>
                  <a:txBody>
                    <a:bodyPr/>
                    <a:lstStyle/>
                    <a:p>
                      <a:pPr marL="0" indent="0" algn="ctr">
                        <a:buNone/>
                      </a:pPr>
                      <a:r>
                        <a:rPr lang="es-AR" sz="2500" b="0" dirty="0" err="1" smtClean="0">
                          <a:solidFill>
                            <a:srgbClr val="C00000"/>
                          </a:solidFill>
                        </a:rPr>
                        <a:t>from</a:t>
                      </a:r>
                      <a:r>
                        <a:rPr lang="es-AR" sz="2500" b="0" baseline="0" dirty="0" smtClean="0"/>
                        <a:t> </a:t>
                      </a:r>
                      <a:r>
                        <a:rPr lang="es-AR" sz="2500" b="0" dirty="0" err="1" smtClean="0"/>
                        <a:t>sklearn.ensemble</a:t>
                      </a:r>
                      <a:r>
                        <a:rPr lang="es-AR" sz="2500" b="0" dirty="0" smtClean="0">
                          <a:solidFill>
                            <a:srgbClr val="C00000"/>
                          </a:solidFill>
                        </a:rPr>
                        <a:t> </a:t>
                      </a:r>
                      <a:r>
                        <a:rPr lang="es-AR" sz="2500" b="0" dirty="0" err="1" smtClean="0">
                          <a:solidFill>
                            <a:srgbClr val="C00000"/>
                          </a:solidFill>
                        </a:rPr>
                        <a:t>import</a:t>
                      </a:r>
                      <a:r>
                        <a:rPr lang="es-AR" sz="2500" b="0" dirty="0" smtClean="0">
                          <a:solidFill>
                            <a:srgbClr val="C00000"/>
                          </a:solidFill>
                        </a:rPr>
                        <a:t> </a:t>
                      </a:r>
                      <a:r>
                        <a:rPr lang="es-AR" sz="2500" b="0" dirty="0" err="1" smtClean="0"/>
                        <a:t>IsolationForest</a:t>
                      </a:r>
                      <a:endParaRPr lang="es-AR" sz="2500" b="0" dirty="0" smtClean="0"/>
                    </a:p>
                    <a:p>
                      <a:pPr marL="0" indent="0" algn="ctr">
                        <a:buNone/>
                      </a:pPr>
                      <a:r>
                        <a:rPr lang="es-AR" sz="2500" b="0" dirty="0" err="1" smtClean="0"/>
                        <a:t>iso</a:t>
                      </a:r>
                      <a:r>
                        <a:rPr lang="es-AR" sz="2500" b="0" dirty="0" smtClean="0"/>
                        <a:t> = </a:t>
                      </a:r>
                      <a:r>
                        <a:rPr lang="es-AR" sz="2500" b="0" dirty="0" err="1" smtClean="0"/>
                        <a:t>IsolationForest</a:t>
                      </a:r>
                      <a:r>
                        <a:rPr lang="es-AR" sz="2500" b="0" dirty="0" smtClean="0"/>
                        <a:t>(</a:t>
                      </a:r>
                      <a:r>
                        <a:rPr lang="es-AR" sz="2500" b="0" dirty="0" err="1" smtClean="0"/>
                        <a:t>contamination</a:t>
                      </a:r>
                      <a:r>
                        <a:rPr lang="es-AR" sz="2500" b="0" dirty="0" smtClean="0"/>
                        <a:t>=0.05) </a:t>
                      </a:r>
                    </a:p>
                    <a:p>
                      <a:pPr marL="0" indent="0" algn="ctr">
                        <a:buNone/>
                      </a:pPr>
                      <a:r>
                        <a:rPr lang="es-AR" sz="2500" b="0" dirty="0" smtClean="0"/>
                        <a:t>K = </a:t>
                      </a:r>
                      <a:r>
                        <a:rPr lang="es-AR" sz="2500" b="0" dirty="0" err="1" smtClean="0"/>
                        <a:t>iso.fit_predict</a:t>
                      </a:r>
                      <a:r>
                        <a:rPr lang="es-AR" sz="2500" b="0" dirty="0" smtClean="0"/>
                        <a:t>(</a:t>
                      </a:r>
                      <a:r>
                        <a:rPr lang="es-AR" sz="2500" b="0" dirty="0" err="1" smtClean="0"/>
                        <a:t>clientes_limpio</a:t>
                      </a:r>
                      <a:r>
                        <a:rPr lang="es-AR" sz="2500" b="0" dirty="0" smtClean="0"/>
                        <a:t>)</a:t>
                      </a:r>
                    </a:p>
                    <a:p>
                      <a:pPr marL="0" indent="0" algn="ctr">
                        <a:buNone/>
                      </a:pPr>
                      <a:r>
                        <a:rPr lang="es-AR" sz="2500" b="0" dirty="0" smtClean="0"/>
                        <a:t>K</a:t>
                      </a:r>
                      <a:endParaRPr lang="es-AR" sz="2500" b="0" dirty="0" smtClean="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6CCC6"/>
                    </a:solidFill>
                  </a:tcPr>
                </a:tc>
                <a:extLst>
                  <a:ext uri="{0D108BD9-81ED-4DB2-BD59-A6C34878D82A}">
                    <a16:rowId xmlns:a16="http://schemas.microsoft.com/office/drawing/2014/main" val="3730621927"/>
                  </a:ext>
                </a:extLst>
              </a:tr>
              <a:tr h="49445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500" kern="1200" dirty="0" err="1" smtClean="0">
                          <a:effectLst/>
                        </a:rPr>
                        <a:t>clientes_limpio</a:t>
                      </a:r>
                      <a:r>
                        <a:rPr lang="es-AR" sz="2500" kern="1200" dirty="0" smtClean="0">
                          <a:effectLst/>
                        </a:rPr>
                        <a:t>["</a:t>
                      </a:r>
                      <a:r>
                        <a:rPr lang="es-AR" sz="2500" kern="1200" dirty="0" err="1" smtClean="0">
                          <a:effectLst/>
                        </a:rPr>
                        <a:t>outliers</a:t>
                      </a:r>
                      <a:r>
                        <a:rPr lang="es-AR" sz="2500" kern="1200" dirty="0" smtClean="0">
                          <a:effectLst/>
                        </a:rPr>
                        <a:t>"] = 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6CCC6"/>
                    </a:solidFill>
                  </a:tcPr>
                </a:tc>
                <a:extLst>
                  <a:ext uri="{0D108BD9-81ED-4DB2-BD59-A6C34878D82A}">
                    <a16:rowId xmlns:a16="http://schemas.microsoft.com/office/drawing/2014/main" val="3510075228"/>
                  </a:ext>
                </a:extLst>
              </a:tr>
              <a:tr h="5829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500" kern="1200" dirty="0" err="1" smtClean="0">
                          <a:effectLst/>
                        </a:rPr>
                        <a:t>clientes_limpio</a:t>
                      </a:r>
                      <a:r>
                        <a:rPr lang="es-AR" sz="2500" kern="1200" dirty="0" smtClean="0">
                          <a:effectLst/>
                        </a:rPr>
                        <a:t> = </a:t>
                      </a:r>
                      <a:r>
                        <a:rPr lang="es-AR" sz="2500" kern="1200" dirty="0" err="1" smtClean="0">
                          <a:effectLst/>
                        </a:rPr>
                        <a:t>clientes_limpio.loc</a:t>
                      </a:r>
                      <a:r>
                        <a:rPr lang="es-AR" sz="2500" kern="1200" dirty="0" smtClean="0">
                          <a:effectLst/>
                        </a:rPr>
                        <a:t>[</a:t>
                      </a:r>
                      <a:r>
                        <a:rPr lang="es-AR" sz="2500" kern="1200" dirty="0" err="1" smtClean="0">
                          <a:effectLst/>
                        </a:rPr>
                        <a:t>clientes_limpio</a:t>
                      </a:r>
                      <a:r>
                        <a:rPr lang="es-AR" sz="2500" kern="1200" dirty="0" smtClean="0">
                          <a:effectLst/>
                        </a:rPr>
                        <a:t>["</a:t>
                      </a:r>
                      <a:r>
                        <a:rPr lang="es-AR" sz="2500" kern="1200" dirty="0" err="1" smtClean="0">
                          <a:effectLst/>
                        </a:rPr>
                        <a:t>outliers</a:t>
                      </a:r>
                      <a:r>
                        <a:rPr lang="es-AR" sz="2500" kern="1200" dirty="0" smtClean="0">
                          <a:effectLst/>
                        </a:rPr>
                        <a:t>"] != -1,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6CCC6"/>
                    </a:solidFill>
                  </a:tcPr>
                </a:tc>
                <a:extLst>
                  <a:ext uri="{0D108BD9-81ED-4DB2-BD59-A6C34878D82A}">
                    <a16:rowId xmlns:a16="http://schemas.microsoft.com/office/drawing/2014/main" val="3022053813"/>
                  </a:ext>
                </a:extLst>
              </a:tr>
              <a:tr h="5892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500" kern="1200" dirty="0" err="1" smtClean="0">
                          <a:effectLst/>
                        </a:rPr>
                        <a:t>clientes_limpio</a:t>
                      </a:r>
                      <a:r>
                        <a:rPr lang="es-AR" sz="2500" kern="1200" dirty="0" smtClean="0">
                          <a:effectLst/>
                        </a:rPr>
                        <a:t> = </a:t>
                      </a:r>
                      <a:r>
                        <a:rPr lang="es-AR" sz="2500" kern="1200" dirty="0" err="1" smtClean="0">
                          <a:effectLst/>
                        </a:rPr>
                        <a:t>clientes_limpio.drop</a:t>
                      </a:r>
                      <a:r>
                        <a:rPr lang="es-AR" sz="2500" kern="1200" dirty="0" smtClean="0">
                          <a:effectLst/>
                        </a:rPr>
                        <a:t>("outliers",1)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6CCC6"/>
                    </a:solidFill>
                  </a:tcPr>
                </a:tc>
                <a:extLst>
                  <a:ext uri="{0D108BD9-81ED-4DB2-BD59-A6C34878D82A}">
                    <a16:rowId xmlns:a16="http://schemas.microsoft.com/office/drawing/2014/main" val="2492760880"/>
                  </a:ext>
                </a:extLst>
              </a:tr>
            </a:tbl>
          </a:graphicData>
        </a:graphic>
      </p:graphicFrame>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04</a:t>
            </a:r>
            <a:endParaRPr lang="es-AR" b="1" dirty="0"/>
          </a:p>
        </p:txBody>
      </p:sp>
    </p:spTree>
    <p:extLst>
      <p:ext uri="{BB962C8B-B14F-4D97-AF65-F5344CB8AC3E}">
        <p14:creationId xmlns:p14="http://schemas.microsoft.com/office/powerpoint/2010/main" val="36857088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Feature Selection</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p:nvPicPr>
        <p:blipFill>
          <a:blip r:embed="rId2"/>
          <a:stretch>
            <a:fillRect/>
          </a:stretch>
        </p:blipFill>
        <p:spPr>
          <a:xfrm>
            <a:off x="2605699" y="1853140"/>
            <a:ext cx="6615653" cy="3709460"/>
          </a:xfrm>
          <a:prstGeom prst="rect">
            <a:avLst/>
          </a:prstGeom>
          <a:ln>
            <a:noFill/>
          </a:ln>
          <a:effectLst>
            <a:outerShdw blurRad="292100" dist="139700" dir="2700000" algn="tl" rotWithShape="0">
              <a:srgbClr val="333333">
                <a:alpha val="65000"/>
              </a:srgbClr>
            </a:outerShdw>
          </a:effectLst>
        </p:spPr>
      </p:pic>
      <p:sp>
        <p:nvSpPr>
          <p:cNvPr id="7" name="Cinta hacia arriba 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05</a:t>
            </a:r>
            <a:endParaRPr lang="es-AR" b="1" dirty="0"/>
          </a:p>
        </p:txBody>
      </p:sp>
    </p:spTree>
    <p:extLst>
      <p:ext uri="{BB962C8B-B14F-4D97-AF65-F5344CB8AC3E}">
        <p14:creationId xmlns:p14="http://schemas.microsoft.com/office/powerpoint/2010/main" val="1794074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46260" y="41840"/>
            <a:ext cx="10515600" cy="1325563"/>
          </a:xfrm>
        </p:spPr>
        <p:txBody>
          <a:bodyPr>
            <a:normAutofit/>
          </a:bodyPr>
          <a:lstStyle/>
          <a:p>
            <a:r>
              <a:rPr lang="es-AR" sz="4000" dirty="0" smtClean="0">
                <a:solidFill>
                  <a:srgbClr val="002060"/>
                </a:solidFill>
                <a:latin typeface="+mn-lt"/>
              </a:rPr>
              <a:t>Introducción - Audiencia</a:t>
            </a:r>
            <a:endParaRPr lang="es-AR" sz="4000" dirty="0">
              <a:solidFill>
                <a:srgbClr val="002060"/>
              </a:solidFill>
              <a:latin typeface="+mn-lt"/>
            </a:endParaRPr>
          </a:p>
        </p:txBody>
      </p:sp>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246260" y="1824414"/>
            <a:ext cx="7257627" cy="4154984"/>
          </a:xfrm>
          <a:prstGeom prst="rect">
            <a:avLst/>
          </a:prstGeom>
        </p:spPr>
        <p:txBody>
          <a:bodyPr wrap="square">
            <a:spAutoFit/>
          </a:bodyPr>
          <a:lstStyle/>
          <a:p>
            <a:pPr algn="just"/>
            <a:r>
              <a:rPr lang="es-AR" sz="2400" dirty="0" smtClean="0">
                <a:solidFill>
                  <a:srgbClr val="212121"/>
                </a:solidFill>
              </a:rPr>
              <a:t>Este </a:t>
            </a:r>
            <a:r>
              <a:rPr lang="es-AR" sz="2400" dirty="0">
                <a:solidFill>
                  <a:srgbClr val="212121"/>
                </a:solidFill>
              </a:rPr>
              <a:t>estudio está dirigido a los analistas del departamento de marketing de bancos, tanto locales como extranjeros, para brindarles una solución viable y efectiva que les permita abordar esta problemática</a:t>
            </a:r>
            <a:r>
              <a:rPr lang="es-AR" sz="2400" dirty="0" smtClean="0">
                <a:solidFill>
                  <a:srgbClr val="212121"/>
                </a:solidFill>
              </a:rPr>
              <a:t>.</a:t>
            </a:r>
          </a:p>
          <a:p>
            <a:pPr algn="just"/>
            <a:endParaRPr lang="es-AR" sz="2400" dirty="0" smtClean="0">
              <a:solidFill>
                <a:srgbClr val="212121"/>
              </a:solidFill>
            </a:endParaRPr>
          </a:p>
          <a:p>
            <a:pPr algn="just"/>
            <a:r>
              <a:rPr lang="es-AR" sz="2400" dirty="0" smtClean="0">
                <a:solidFill>
                  <a:srgbClr val="212121"/>
                </a:solidFill>
              </a:rPr>
              <a:t>Esperamos </a:t>
            </a:r>
            <a:r>
              <a:rPr lang="es-AR" sz="2400" dirty="0">
                <a:solidFill>
                  <a:srgbClr val="212121"/>
                </a:solidFill>
              </a:rPr>
              <a:t>poder desarrollar un sistema de recomendación que brinde a los clientes la mejor opción de productos financieros de acuerdo a sus necesidades y preferencias, lo que a su vez contribuirá a mejorar la eficiencia y eficacia del proceso de venta de productos financieros en los bancos.</a:t>
            </a:r>
            <a:endParaRPr lang="es-AR" sz="2400" dirty="0"/>
          </a:p>
        </p:txBody>
      </p:sp>
      <p:pic>
        <p:nvPicPr>
          <p:cNvPr id="6" name="Imagen 5"/>
          <p:cNvPicPr>
            <a:picLocks noChangeAspect="1"/>
          </p:cNvPicPr>
          <p:nvPr/>
        </p:nvPicPr>
        <p:blipFill rotWithShape="1">
          <a:blip r:embed="rId2"/>
          <a:srcRect l="7703" t="6344" r="12616" b="4780"/>
          <a:stretch/>
        </p:blipFill>
        <p:spPr>
          <a:xfrm>
            <a:off x="8035977" y="2486320"/>
            <a:ext cx="3251783" cy="2508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Cinta hacia arriba 11"/>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CuadroTexto 12"/>
          <p:cNvSpPr txBox="1"/>
          <p:nvPr/>
        </p:nvSpPr>
        <p:spPr>
          <a:xfrm>
            <a:off x="11168742" y="458614"/>
            <a:ext cx="435429" cy="369332"/>
          </a:xfrm>
          <a:prstGeom prst="rect">
            <a:avLst/>
          </a:prstGeom>
          <a:noFill/>
        </p:spPr>
        <p:txBody>
          <a:bodyPr wrap="square" rtlCol="0">
            <a:spAutoFit/>
          </a:bodyPr>
          <a:lstStyle/>
          <a:p>
            <a:r>
              <a:rPr lang="es-AR" b="1" dirty="0" smtClean="0"/>
              <a:t>01</a:t>
            </a:r>
            <a:endParaRPr lang="es-AR" b="1" dirty="0"/>
          </a:p>
        </p:txBody>
      </p:sp>
    </p:spTree>
    <p:extLst>
      <p:ext uri="{BB962C8B-B14F-4D97-AF65-F5344CB8AC3E}">
        <p14:creationId xmlns:p14="http://schemas.microsoft.com/office/powerpoint/2010/main" val="32156655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Feature Selection</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546100" y="2251867"/>
            <a:ext cx="5549900" cy="3046988"/>
          </a:xfrm>
          <a:prstGeom prst="rect">
            <a:avLst/>
          </a:prstGeom>
        </p:spPr>
        <p:txBody>
          <a:bodyPr wrap="square">
            <a:spAutoFit/>
          </a:bodyPr>
          <a:lstStyle/>
          <a:p>
            <a:pPr algn="just"/>
            <a:r>
              <a:rPr lang="es-AR" sz="2400" dirty="0"/>
              <a:t>Utilizaremos el método de selección de características "Forward Selection" para determinar el menor conjunto de variables que permita clasificar si un cliente adquirirá el producto ind_cco_fin_ult1, que ha sido identificado como el producto más adquirido según el análisis exploratorio de datos previo</a:t>
            </a:r>
            <a:r>
              <a:rPr lang="es-AR" sz="2400" dirty="0" smtClean="0"/>
              <a:t>.</a:t>
            </a:r>
          </a:p>
        </p:txBody>
      </p:sp>
      <p:pic>
        <p:nvPicPr>
          <p:cNvPr id="12" name="Imagen 11"/>
          <p:cNvPicPr>
            <a:picLocks noChangeAspect="1"/>
          </p:cNvPicPr>
          <p:nvPr/>
        </p:nvPicPr>
        <p:blipFill>
          <a:blip r:embed="rId2"/>
          <a:stretch>
            <a:fillRect/>
          </a:stretch>
        </p:blipFill>
        <p:spPr>
          <a:xfrm>
            <a:off x="6383290" y="2054128"/>
            <a:ext cx="5368770" cy="3922262"/>
          </a:xfrm>
          <a:prstGeom prst="rect">
            <a:avLst/>
          </a:prstGeom>
        </p:spPr>
      </p:pic>
      <p:sp>
        <p:nvSpPr>
          <p:cNvPr id="13" name="Cinta hacia arriba 12"/>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p:cNvSpPr txBox="1"/>
          <p:nvPr/>
        </p:nvSpPr>
        <p:spPr>
          <a:xfrm>
            <a:off x="11168742" y="458614"/>
            <a:ext cx="435429" cy="369332"/>
          </a:xfrm>
          <a:prstGeom prst="rect">
            <a:avLst/>
          </a:prstGeom>
          <a:noFill/>
        </p:spPr>
        <p:txBody>
          <a:bodyPr wrap="square" rtlCol="0">
            <a:spAutoFit/>
          </a:bodyPr>
          <a:lstStyle/>
          <a:p>
            <a:r>
              <a:rPr lang="es-AR" b="1" dirty="0" smtClean="0"/>
              <a:t>05</a:t>
            </a:r>
            <a:endParaRPr lang="es-AR" b="1" dirty="0"/>
          </a:p>
        </p:txBody>
      </p:sp>
    </p:spTree>
    <p:extLst>
      <p:ext uri="{BB962C8B-B14F-4D97-AF65-F5344CB8AC3E}">
        <p14:creationId xmlns:p14="http://schemas.microsoft.com/office/powerpoint/2010/main" val="30607632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Feature Selection</a:t>
            </a: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754335" y="2152037"/>
            <a:ext cx="5836966" cy="3416320"/>
          </a:xfrm>
          <a:prstGeom prst="rect">
            <a:avLst/>
          </a:prstGeom>
        </p:spPr>
        <p:txBody>
          <a:bodyPr wrap="square">
            <a:spAutoFit/>
          </a:bodyPr>
          <a:lstStyle/>
          <a:p>
            <a:pPr algn="just"/>
            <a:r>
              <a:rPr lang="es-AR" sz="2400" dirty="0"/>
              <a:t>El resultado indica que las características '</a:t>
            </a:r>
            <a:r>
              <a:rPr lang="es-AR" sz="2400" dirty="0" err="1"/>
              <a:t>pais_residencia</a:t>
            </a:r>
            <a:r>
              <a:rPr lang="es-AR" sz="2400" dirty="0"/>
              <a:t>' y '</a:t>
            </a:r>
            <a:r>
              <a:rPr lang="es-AR" sz="2400" dirty="0" err="1"/>
              <a:t>antiguedad</a:t>
            </a:r>
            <a:r>
              <a:rPr lang="es-AR" sz="2400" dirty="0"/>
              <a:t>' no fueron seleccionadas por el algoritmo de selección hacia adelante (forward </a:t>
            </a:r>
            <a:r>
              <a:rPr lang="es-AR" sz="2400" dirty="0" err="1"/>
              <a:t>selection</a:t>
            </a:r>
            <a:r>
              <a:rPr lang="es-AR" sz="2400" dirty="0"/>
              <a:t>). Esto significa que según los criterios del algoritmo, estas características no aportan una mejora significativa en la capacidad predictiva del modelo y por lo tanto se pueden descartar sin perder información relevante.</a:t>
            </a:r>
          </a:p>
        </p:txBody>
      </p:sp>
      <p:graphicFrame>
        <p:nvGraphicFramePr>
          <p:cNvPr id="12" name="Tabla 11"/>
          <p:cNvGraphicFramePr>
            <a:graphicFrameLocks noGrp="1"/>
          </p:cNvGraphicFramePr>
          <p:nvPr>
            <p:extLst>
              <p:ext uri="{D42A27DB-BD31-4B8C-83A1-F6EECF244321}">
                <p14:modId xmlns:p14="http://schemas.microsoft.com/office/powerpoint/2010/main" val="1974972100"/>
              </p:ext>
            </p:extLst>
          </p:nvPr>
        </p:nvGraphicFramePr>
        <p:xfrm>
          <a:off x="7057165" y="1563718"/>
          <a:ext cx="4414156" cy="4731168"/>
        </p:xfrm>
        <a:graphic>
          <a:graphicData uri="http://schemas.openxmlformats.org/drawingml/2006/table">
            <a:tbl>
              <a:tblPr firstRow="1" bandRow="1">
                <a:tableStyleId>{BDBED569-4797-4DF1-A0F4-6AAB3CD982D8}</a:tableStyleId>
              </a:tblPr>
              <a:tblGrid>
                <a:gridCol w="2207078">
                  <a:extLst>
                    <a:ext uri="{9D8B030D-6E8A-4147-A177-3AD203B41FA5}">
                      <a16:colId xmlns:a16="http://schemas.microsoft.com/office/drawing/2014/main" val="1353119167"/>
                    </a:ext>
                  </a:extLst>
                </a:gridCol>
                <a:gridCol w="2207078">
                  <a:extLst>
                    <a:ext uri="{9D8B030D-6E8A-4147-A177-3AD203B41FA5}">
                      <a16:colId xmlns:a16="http://schemas.microsoft.com/office/drawing/2014/main" val="1097505186"/>
                    </a:ext>
                  </a:extLst>
                </a:gridCol>
              </a:tblGrid>
              <a:tr h="446616">
                <a:tc gridSpan="2">
                  <a:txBody>
                    <a:bodyPr/>
                    <a:lstStyle/>
                    <a:p>
                      <a:pPr algn="ctr"/>
                      <a:r>
                        <a:rPr lang="es-AR" sz="2400" dirty="0" err="1" smtClean="0"/>
                        <a:t>Best</a:t>
                      </a:r>
                      <a:r>
                        <a:rPr lang="es-AR" sz="2400" dirty="0" smtClean="0"/>
                        <a:t> </a:t>
                      </a:r>
                      <a:r>
                        <a:rPr lang="es-AR" sz="2400" dirty="0" err="1" smtClean="0"/>
                        <a:t>Features</a:t>
                      </a:r>
                      <a:endParaRPr lang="es-AR" sz="2400" dirty="0">
                        <a:solidFill>
                          <a:srgbClr val="002060"/>
                        </a:solidFill>
                      </a:endParaRPr>
                    </a:p>
                  </a:txBody>
                  <a:tcPr>
                    <a:solidFill>
                      <a:schemeClr val="bg1">
                        <a:lumMod val="95000"/>
                      </a:schemeClr>
                    </a:solidFill>
                  </a:tcPr>
                </a:tc>
                <a:tc hMerge="1">
                  <a:txBody>
                    <a:bodyPr/>
                    <a:lstStyle/>
                    <a:p>
                      <a:endParaRPr lang="es-AR" dirty="0"/>
                    </a:p>
                  </a:txBody>
                  <a:tcPr/>
                </a:tc>
                <a:extLst>
                  <a:ext uri="{0D108BD9-81ED-4DB2-BD59-A6C34878D82A}">
                    <a16:rowId xmlns:a16="http://schemas.microsoft.com/office/drawing/2014/main" val="2036874408"/>
                  </a:ext>
                </a:extLst>
              </a:tr>
              <a:tr h="446616">
                <a:tc>
                  <a:txBody>
                    <a:bodyPr/>
                    <a:lstStyle/>
                    <a:p>
                      <a:pPr algn="ctr"/>
                      <a:r>
                        <a:rPr lang="es-AR" sz="2000" dirty="0" err="1" smtClean="0"/>
                        <a:t>indrel</a:t>
                      </a:r>
                      <a:endParaRPr lang="es-AR" sz="2000" dirty="0"/>
                    </a:p>
                  </a:txBody>
                  <a:tcPr>
                    <a:solidFill>
                      <a:schemeClr val="bg1">
                        <a:lumMod val="95000"/>
                      </a:schemeClr>
                    </a:solidFill>
                  </a:tcPr>
                </a:tc>
                <a:tc>
                  <a:txBody>
                    <a:bodyPr/>
                    <a:lstStyle/>
                    <a:p>
                      <a:pPr algn="ctr"/>
                      <a:r>
                        <a:rPr lang="es-AR" sz="2000" dirty="0" err="1" smtClean="0"/>
                        <a:t>fecha_dato</a:t>
                      </a:r>
                      <a:endParaRPr lang="es-AR" sz="2000" dirty="0"/>
                    </a:p>
                  </a:txBody>
                  <a:tcPr>
                    <a:solidFill>
                      <a:schemeClr val="bg1">
                        <a:lumMod val="95000"/>
                      </a:schemeClr>
                    </a:solidFill>
                  </a:tcPr>
                </a:tc>
                <a:extLst>
                  <a:ext uri="{0D108BD9-81ED-4DB2-BD59-A6C34878D82A}">
                    <a16:rowId xmlns:a16="http://schemas.microsoft.com/office/drawing/2014/main" val="1185606809"/>
                  </a:ext>
                </a:extLst>
              </a:tr>
              <a:tr h="446616">
                <a:tc>
                  <a:txBody>
                    <a:bodyPr/>
                    <a:lstStyle/>
                    <a:p>
                      <a:pPr algn="ctr"/>
                      <a:r>
                        <a:rPr lang="es-AR" sz="2000" dirty="0" smtClean="0"/>
                        <a:t>indrel_1mes</a:t>
                      </a:r>
                      <a:endParaRPr lang="es-AR" sz="2000" dirty="0"/>
                    </a:p>
                  </a:txBody>
                  <a:tcPr>
                    <a:solidFill>
                      <a:schemeClr val="bg1">
                        <a:lumMod val="95000"/>
                      </a:schemeClr>
                    </a:solidFill>
                  </a:tcPr>
                </a:tc>
                <a:tc>
                  <a:txBody>
                    <a:bodyPr/>
                    <a:lstStyle/>
                    <a:p>
                      <a:pPr algn="ctr"/>
                      <a:r>
                        <a:rPr lang="es-AR" sz="2000" dirty="0" err="1" smtClean="0"/>
                        <a:t>indresi</a:t>
                      </a:r>
                      <a:endParaRPr lang="es-AR" sz="2000" dirty="0"/>
                    </a:p>
                  </a:txBody>
                  <a:tcPr>
                    <a:solidFill>
                      <a:schemeClr val="bg1">
                        <a:lumMod val="95000"/>
                      </a:schemeClr>
                    </a:solidFill>
                  </a:tcPr>
                </a:tc>
                <a:extLst>
                  <a:ext uri="{0D108BD9-81ED-4DB2-BD59-A6C34878D82A}">
                    <a16:rowId xmlns:a16="http://schemas.microsoft.com/office/drawing/2014/main" val="225953490"/>
                  </a:ext>
                </a:extLst>
              </a:tr>
              <a:tr h="446616">
                <a:tc>
                  <a:txBody>
                    <a:bodyPr/>
                    <a:lstStyle/>
                    <a:p>
                      <a:pPr algn="ctr"/>
                      <a:r>
                        <a:rPr lang="es-AR" sz="2000" dirty="0" err="1" smtClean="0"/>
                        <a:t>canal_entrada</a:t>
                      </a:r>
                      <a:endParaRPr lang="es-AR" sz="2000" dirty="0"/>
                    </a:p>
                  </a:txBody>
                  <a:tcPr>
                    <a:solidFill>
                      <a:schemeClr val="bg1">
                        <a:lumMod val="95000"/>
                      </a:schemeClr>
                    </a:solidFill>
                  </a:tcPr>
                </a:tc>
                <a:tc>
                  <a:txBody>
                    <a:bodyPr/>
                    <a:lstStyle/>
                    <a:p>
                      <a:pPr algn="ctr"/>
                      <a:r>
                        <a:rPr lang="es-AR" sz="2000" dirty="0" err="1" smtClean="0"/>
                        <a:t>ind_nuevo</a:t>
                      </a:r>
                      <a:endParaRPr lang="es-AR" sz="2000" dirty="0"/>
                    </a:p>
                  </a:txBody>
                  <a:tcPr>
                    <a:solidFill>
                      <a:schemeClr val="bg1">
                        <a:lumMod val="95000"/>
                      </a:schemeClr>
                    </a:solidFill>
                  </a:tcPr>
                </a:tc>
                <a:extLst>
                  <a:ext uri="{0D108BD9-81ED-4DB2-BD59-A6C34878D82A}">
                    <a16:rowId xmlns:a16="http://schemas.microsoft.com/office/drawing/2014/main" val="2711767384"/>
                  </a:ext>
                </a:extLst>
              </a:tr>
              <a:tr h="446616">
                <a:tc>
                  <a:txBody>
                    <a:bodyPr/>
                    <a:lstStyle/>
                    <a:p>
                      <a:pPr algn="ctr"/>
                      <a:r>
                        <a:rPr lang="es-AR" sz="2000" dirty="0" smtClean="0"/>
                        <a:t>tiprel_1mes</a:t>
                      </a:r>
                      <a:endParaRPr lang="es-AR" sz="2000" dirty="0"/>
                    </a:p>
                  </a:txBody>
                  <a:tcPr>
                    <a:solidFill>
                      <a:schemeClr val="bg1">
                        <a:lumMod val="95000"/>
                      </a:schemeClr>
                    </a:solidFill>
                  </a:tcPr>
                </a:tc>
                <a:tc>
                  <a:txBody>
                    <a:bodyPr/>
                    <a:lstStyle/>
                    <a:p>
                      <a:pPr algn="ctr"/>
                      <a:r>
                        <a:rPr lang="es-AR" sz="2000" dirty="0" err="1" smtClean="0"/>
                        <a:t>ind_actividad_cliente</a:t>
                      </a:r>
                      <a:endParaRPr lang="es-AR" sz="2000" dirty="0"/>
                    </a:p>
                  </a:txBody>
                  <a:tcPr>
                    <a:solidFill>
                      <a:schemeClr val="bg1">
                        <a:lumMod val="95000"/>
                      </a:schemeClr>
                    </a:solidFill>
                  </a:tcPr>
                </a:tc>
                <a:extLst>
                  <a:ext uri="{0D108BD9-81ED-4DB2-BD59-A6C34878D82A}">
                    <a16:rowId xmlns:a16="http://schemas.microsoft.com/office/drawing/2014/main" val="3617244097"/>
                  </a:ext>
                </a:extLst>
              </a:tr>
              <a:tr h="446616">
                <a:tc>
                  <a:txBody>
                    <a:bodyPr/>
                    <a:lstStyle/>
                    <a:p>
                      <a:pPr algn="ctr"/>
                      <a:r>
                        <a:rPr lang="es-AR" sz="2000" dirty="0" err="1" smtClean="0"/>
                        <a:t>indfall</a:t>
                      </a:r>
                      <a:endParaRPr lang="es-AR" sz="2000" dirty="0"/>
                    </a:p>
                  </a:txBody>
                  <a:tcPr>
                    <a:solidFill>
                      <a:schemeClr val="bg1">
                        <a:lumMod val="95000"/>
                      </a:schemeClr>
                    </a:solidFill>
                  </a:tcPr>
                </a:tc>
                <a:tc>
                  <a:txBody>
                    <a:bodyPr/>
                    <a:lstStyle/>
                    <a:p>
                      <a:pPr algn="ctr"/>
                      <a:r>
                        <a:rPr lang="es-AR" sz="2000" dirty="0" err="1" smtClean="0"/>
                        <a:t>fecha_alta</a:t>
                      </a:r>
                      <a:endParaRPr lang="es-AR" sz="2000" dirty="0"/>
                    </a:p>
                  </a:txBody>
                  <a:tcPr>
                    <a:solidFill>
                      <a:schemeClr val="bg1">
                        <a:lumMod val="95000"/>
                      </a:schemeClr>
                    </a:solidFill>
                  </a:tcPr>
                </a:tc>
                <a:extLst>
                  <a:ext uri="{0D108BD9-81ED-4DB2-BD59-A6C34878D82A}">
                    <a16:rowId xmlns:a16="http://schemas.microsoft.com/office/drawing/2014/main" val="2631807924"/>
                  </a:ext>
                </a:extLst>
              </a:tr>
              <a:tr h="446616">
                <a:tc>
                  <a:txBody>
                    <a:bodyPr/>
                    <a:lstStyle/>
                    <a:p>
                      <a:pPr algn="ctr"/>
                      <a:r>
                        <a:rPr lang="es-AR" sz="2000" dirty="0" err="1" smtClean="0"/>
                        <a:t>ncodpers</a:t>
                      </a:r>
                      <a:endParaRPr lang="es-AR" sz="2000" dirty="0"/>
                    </a:p>
                  </a:txBody>
                  <a:tcPr>
                    <a:solidFill>
                      <a:schemeClr val="bg1">
                        <a:lumMod val="95000"/>
                      </a:schemeClr>
                    </a:solidFill>
                  </a:tcPr>
                </a:tc>
                <a:tc>
                  <a:txBody>
                    <a:bodyPr/>
                    <a:lstStyle/>
                    <a:p>
                      <a:pPr algn="ctr"/>
                      <a:r>
                        <a:rPr lang="es-AR" sz="2000" dirty="0" smtClean="0"/>
                        <a:t>renta</a:t>
                      </a:r>
                      <a:endParaRPr lang="es-AR" sz="2000" dirty="0"/>
                    </a:p>
                  </a:txBody>
                  <a:tcPr>
                    <a:solidFill>
                      <a:schemeClr val="bg1">
                        <a:lumMod val="95000"/>
                      </a:schemeClr>
                    </a:solidFill>
                  </a:tcPr>
                </a:tc>
                <a:extLst>
                  <a:ext uri="{0D108BD9-81ED-4DB2-BD59-A6C34878D82A}">
                    <a16:rowId xmlns:a16="http://schemas.microsoft.com/office/drawing/2014/main" val="1619864961"/>
                  </a:ext>
                </a:extLst>
              </a:tr>
              <a:tr h="446616">
                <a:tc>
                  <a:txBody>
                    <a:bodyPr/>
                    <a:lstStyle/>
                    <a:p>
                      <a:pPr algn="ctr"/>
                      <a:r>
                        <a:rPr lang="es-AR" sz="2000" dirty="0" err="1" smtClean="0"/>
                        <a:t>age</a:t>
                      </a:r>
                      <a:endParaRPr lang="es-AR" sz="2000" dirty="0"/>
                    </a:p>
                  </a:txBody>
                  <a:tcPr>
                    <a:solidFill>
                      <a:schemeClr val="bg1">
                        <a:lumMod val="95000"/>
                      </a:schemeClr>
                    </a:solidFill>
                  </a:tcPr>
                </a:tc>
                <a:tc>
                  <a:txBody>
                    <a:bodyPr/>
                    <a:lstStyle/>
                    <a:p>
                      <a:pPr algn="ctr"/>
                      <a:r>
                        <a:rPr lang="es-AR" sz="2000" dirty="0" err="1" smtClean="0"/>
                        <a:t>ind_empleado</a:t>
                      </a:r>
                      <a:endParaRPr lang="es-AR" sz="2000" dirty="0"/>
                    </a:p>
                  </a:txBody>
                  <a:tcPr>
                    <a:solidFill>
                      <a:schemeClr val="bg1">
                        <a:lumMod val="95000"/>
                      </a:schemeClr>
                    </a:solidFill>
                  </a:tcPr>
                </a:tc>
                <a:extLst>
                  <a:ext uri="{0D108BD9-81ED-4DB2-BD59-A6C34878D82A}">
                    <a16:rowId xmlns:a16="http://schemas.microsoft.com/office/drawing/2014/main" val="559844271"/>
                  </a:ext>
                </a:extLst>
              </a:tr>
              <a:tr h="446616">
                <a:tc>
                  <a:txBody>
                    <a:bodyPr/>
                    <a:lstStyle/>
                    <a:p>
                      <a:pPr algn="ctr"/>
                      <a:r>
                        <a:rPr lang="es-AR" sz="2000" dirty="0" err="1" smtClean="0"/>
                        <a:t>indext</a:t>
                      </a:r>
                      <a:endParaRPr lang="es-AR" sz="2000" dirty="0"/>
                    </a:p>
                  </a:txBody>
                  <a:tcPr>
                    <a:solidFill>
                      <a:schemeClr val="bg1">
                        <a:lumMod val="95000"/>
                      </a:schemeClr>
                    </a:solidFill>
                  </a:tcPr>
                </a:tc>
                <a:tc>
                  <a:txBody>
                    <a:bodyPr/>
                    <a:lstStyle/>
                    <a:p>
                      <a:pPr algn="ctr"/>
                      <a:r>
                        <a:rPr lang="es-AR" sz="2000" dirty="0" err="1" smtClean="0"/>
                        <a:t>nomprov</a:t>
                      </a:r>
                      <a:endParaRPr lang="es-AR" sz="2000" dirty="0"/>
                    </a:p>
                  </a:txBody>
                  <a:tcPr>
                    <a:solidFill>
                      <a:schemeClr val="bg1">
                        <a:lumMod val="95000"/>
                      </a:schemeClr>
                    </a:solidFill>
                  </a:tcPr>
                </a:tc>
                <a:extLst>
                  <a:ext uri="{0D108BD9-81ED-4DB2-BD59-A6C34878D82A}">
                    <a16:rowId xmlns:a16="http://schemas.microsoft.com/office/drawing/2014/main" val="115495746"/>
                  </a:ext>
                </a:extLst>
              </a:tr>
              <a:tr h="446616">
                <a:tc>
                  <a:txBody>
                    <a:bodyPr/>
                    <a:lstStyle/>
                    <a:p>
                      <a:pPr algn="ctr"/>
                      <a:r>
                        <a:rPr lang="es-AR" sz="2000" dirty="0" smtClean="0"/>
                        <a:t>segmento</a:t>
                      </a:r>
                      <a:endParaRPr lang="es-AR" sz="2000" dirty="0"/>
                    </a:p>
                  </a:txBody>
                  <a:tcPr>
                    <a:solidFill>
                      <a:schemeClr val="bg1">
                        <a:lumMod val="95000"/>
                      </a:schemeClr>
                    </a:solidFill>
                  </a:tcPr>
                </a:tc>
                <a:tc>
                  <a:txBody>
                    <a:bodyPr/>
                    <a:lstStyle/>
                    <a:p>
                      <a:pPr algn="ctr"/>
                      <a:r>
                        <a:rPr lang="es-AR" sz="2000" dirty="0" smtClean="0"/>
                        <a:t>sexo</a:t>
                      </a:r>
                      <a:endParaRPr lang="es-AR" sz="2000" dirty="0"/>
                    </a:p>
                  </a:txBody>
                  <a:tcPr>
                    <a:solidFill>
                      <a:schemeClr val="bg1">
                        <a:lumMod val="95000"/>
                      </a:schemeClr>
                    </a:solidFill>
                  </a:tcPr>
                </a:tc>
                <a:extLst>
                  <a:ext uri="{0D108BD9-81ED-4DB2-BD59-A6C34878D82A}">
                    <a16:rowId xmlns:a16="http://schemas.microsoft.com/office/drawing/2014/main" val="2157518571"/>
                  </a:ext>
                </a:extLst>
              </a:tr>
            </a:tbl>
          </a:graphicData>
        </a:graphic>
      </p:graphicFrame>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CuadroTexto 12"/>
          <p:cNvSpPr txBox="1"/>
          <p:nvPr/>
        </p:nvSpPr>
        <p:spPr>
          <a:xfrm>
            <a:off x="11168742" y="458614"/>
            <a:ext cx="435429" cy="369332"/>
          </a:xfrm>
          <a:prstGeom prst="rect">
            <a:avLst/>
          </a:prstGeom>
          <a:noFill/>
        </p:spPr>
        <p:txBody>
          <a:bodyPr wrap="square" rtlCol="0">
            <a:spAutoFit/>
          </a:bodyPr>
          <a:lstStyle/>
          <a:p>
            <a:r>
              <a:rPr lang="es-AR" b="1" dirty="0" smtClean="0"/>
              <a:t>05</a:t>
            </a:r>
            <a:endParaRPr lang="es-AR" b="1" dirty="0"/>
          </a:p>
        </p:txBody>
      </p:sp>
    </p:spTree>
    <p:extLst>
      <p:ext uri="{BB962C8B-B14F-4D97-AF65-F5344CB8AC3E}">
        <p14:creationId xmlns:p14="http://schemas.microsoft.com/office/powerpoint/2010/main" val="39902525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558801" y="2459184"/>
            <a:ext cx="5875866" cy="2677656"/>
          </a:xfrm>
          <a:prstGeom prst="rect">
            <a:avLst/>
          </a:prstGeom>
          <a:noFill/>
        </p:spPr>
        <p:txBody>
          <a:bodyPr wrap="square" rtlCol="0">
            <a:spAutoFit/>
          </a:bodyPr>
          <a:lstStyle/>
          <a:p>
            <a:pPr algn="just"/>
            <a:r>
              <a:rPr lang="es-AR" sz="2400" dirty="0">
                <a:solidFill>
                  <a:srgbClr val="002060"/>
                </a:solidFill>
              </a:rPr>
              <a:t>Se utilizaron cinco algoritmos de clasificación</a:t>
            </a:r>
            <a:r>
              <a:rPr lang="es-AR" sz="2400" dirty="0" smtClean="0">
                <a:solidFill>
                  <a:srgbClr val="002060"/>
                </a:solidFill>
              </a:rPr>
              <a:t>:</a:t>
            </a:r>
          </a:p>
          <a:p>
            <a:pPr algn="just"/>
            <a:endParaRPr lang="es-AR" sz="2400" dirty="0">
              <a:solidFill>
                <a:srgbClr val="002060"/>
              </a:solidFill>
            </a:endParaRPr>
          </a:p>
          <a:p>
            <a:pPr marL="742950" lvl="1" indent="-285750" algn="just">
              <a:buFont typeface="Arial" panose="020B0604020202020204" pitchFamily="34" charset="0"/>
              <a:buChar char="•"/>
            </a:pPr>
            <a:r>
              <a:rPr lang="es-AR" sz="2400" dirty="0" err="1"/>
              <a:t>Logistic</a:t>
            </a:r>
            <a:r>
              <a:rPr lang="es-AR" sz="2400" dirty="0"/>
              <a:t> </a:t>
            </a:r>
            <a:r>
              <a:rPr lang="es-AR" sz="2400" dirty="0" err="1"/>
              <a:t>Regression</a:t>
            </a:r>
            <a:endParaRPr lang="es-AR" sz="2400" dirty="0"/>
          </a:p>
          <a:p>
            <a:pPr marL="742950" lvl="1" indent="-285750" algn="just">
              <a:buFont typeface="Arial" panose="020B0604020202020204" pitchFamily="34" charset="0"/>
              <a:buChar char="•"/>
            </a:pPr>
            <a:r>
              <a:rPr lang="es-AR" sz="2400" dirty="0"/>
              <a:t>Multinomial NB</a:t>
            </a:r>
          </a:p>
          <a:p>
            <a:pPr marL="742950" lvl="1" indent="-285750" algn="just">
              <a:buFont typeface="Arial" panose="020B0604020202020204" pitchFamily="34" charset="0"/>
              <a:buChar char="•"/>
            </a:pPr>
            <a:r>
              <a:rPr lang="es-AR" sz="2400" dirty="0" err="1"/>
              <a:t>Random</a:t>
            </a:r>
            <a:r>
              <a:rPr lang="es-AR" sz="2400" dirty="0"/>
              <a:t> </a:t>
            </a:r>
            <a:r>
              <a:rPr lang="es-AR" sz="2400" dirty="0" err="1"/>
              <a:t>Forest</a:t>
            </a:r>
            <a:r>
              <a:rPr lang="es-AR" sz="2400" dirty="0"/>
              <a:t> </a:t>
            </a:r>
            <a:r>
              <a:rPr lang="es-AR" sz="2400" dirty="0" err="1"/>
              <a:t>Classifier</a:t>
            </a:r>
            <a:endParaRPr lang="es-AR" sz="2400" dirty="0"/>
          </a:p>
          <a:p>
            <a:pPr marL="742950" lvl="1" indent="-285750" algn="just">
              <a:buFont typeface="Arial" panose="020B0604020202020204" pitchFamily="34" charset="0"/>
              <a:buChar char="•"/>
            </a:pPr>
            <a:r>
              <a:rPr lang="es-AR" sz="2400" dirty="0"/>
              <a:t>Light GBM</a:t>
            </a:r>
          </a:p>
          <a:p>
            <a:pPr marL="742950" lvl="1" indent="-285750" algn="just">
              <a:buFont typeface="Arial" panose="020B0604020202020204" pitchFamily="34" charset="0"/>
              <a:buChar char="•"/>
            </a:pPr>
            <a:r>
              <a:rPr lang="es-AR" sz="2400" dirty="0"/>
              <a:t>XGBoost</a:t>
            </a:r>
          </a:p>
        </p:txBody>
      </p:sp>
      <p:pic>
        <p:nvPicPr>
          <p:cNvPr id="6" name="Imagen 5"/>
          <p:cNvPicPr>
            <a:picLocks noChangeAspect="1"/>
          </p:cNvPicPr>
          <p:nvPr/>
        </p:nvPicPr>
        <p:blipFill rotWithShape="1">
          <a:blip r:embed="rId2"/>
          <a:srcRect l="10759" r="12310"/>
          <a:stretch/>
        </p:blipFill>
        <p:spPr>
          <a:xfrm>
            <a:off x="6975523" y="1924102"/>
            <a:ext cx="4406583" cy="3870209"/>
          </a:xfrm>
          <a:prstGeom prst="rect">
            <a:avLst/>
          </a:prstGeom>
          <a:ln>
            <a:noFill/>
          </a:ln>
          <a:effectLst>
            <a:outerShdw blurRad="292100" dist="139700" dir="2700000" algn="tl" rotWithShape="0">
              <a:srgbClr val="333333">
                <a:alpha val="65000"/>
              </a:srgbClr>
            </a:outerShdw>
          </a:effectLst>
        </p:spPr>
      </p:pic>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6996951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2"/>
          <a:stretch>
            <a:fillRect/>
          </a:stretch>
        </p:blipFill>
        <p:spPr>
          <a:xfrm>
            <a:off x="9525" y="1234332"/>
            <a:ext cx="12182475" cy="5534025"/>
          </a:xfrm>
          <a:prstGeom prst="rect">
            <a:avLst/>
          </a:prstGeom>
        </p:spPr>
      </p:pic>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12661566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92221" y="1546783"/>
            <a:ext cx="11607558" cy="3416320"/>
          </a:xfrm>
          <a:prstGeom prst="rect">
            <a:avLst/>
          </a:prstGeom>
          <a:noFill/>
        </p:spPr>
        <p:txBody>
          <a:bodyPr wrap="square" rtlCol="0">
            <a:spAutoFit/>
          </a:bodyPr>
          <a:lstStyle/>
          <a:p>
            <a:pPr algn="just"/>
            <a:r>
              <a:rPr lang="es-AR" sz="2400" dirty="0"/>
              <a:t>Se </a:t>
            </a:r>
            <a:r>
              <a:rPr lang="es-AR" sz="2400" dirty="0" smtClean="0"/>
              <a:t>realizó </a:t>
            </a:r>
            <a:r>
              <a:rPr lang="es-AR" sz="2400" dirty="0"/>
              <a:t>una comparación entre </a:t>
            </a:r>
            <a:r>
              <a:rPr lang="es-AR" sz="2400" dirty="0" smtClean="0"/>
              <a:t>los 5 </a:t>
            </a:r>
            <a:r>
              <a:rPr lang="es-AR" sz="2400" dirty="0"/>
              <a:t>modelos de clasificación utilizando una técnica de validación cruzada para encontrar los mejores hiperparámetros para cada modelo</a:t>
            </a:r>
            <a:r>
              <a:rPr lang="es-AR" sz="2400" dirty="0" smtClean="0"/>
              <a:t>. Cada </a:t>
            </a:r>
            <a:r>
              <a:rPr lang="es-AR" sz="2400" dirty="0"/>
              <a:t>modelo se </a:t>
            </a:r>
            <a:r>
              <a:rPr lang="es-AR" sz="2400" dirty="0" smtClean="0"/>
              <a:t>inicializó </a:t>
            </a:r>
            <a:r>
              <a:rPr lang="es-AR" sz="2400" dirty="0"/>
              <a:t>con sus respectivos hiperparámetros y se utiliza la función </a:t>
            </a:r>
            <a:r>
              <a:rPr lang="es-AR" sz="2400" b="1" dirty="0"/>
              <a:t>return_BestParameters</a:t>
            </a:r>
            <a:r>
              <a:rPr lang="es-AR" sz="2400" dirty="0"/>
              <a:t> para encontrar los mejores hiperparámetros y la precisión de cada modelo. Para cada modelo, se imprimen los resultados y el tiempo que tarda en ejecutarse</a:t>
            </a:r>
            <a:r>
              <a:rPr lang="es-AR" sz="2400" dirty="0" smtClean="0"/>
              <a:t>.</a:t>
            </a:r>
          </a:p>
          <a:p>
            <a:pPr algn="just"/>
            <a:endParaRPr lang="es-AR" sz="2400" dirty="0"/>
          </a:p>
          <a:p>
            <a:pPr algn="just"/>
            <a:r>
              <a:rPr lang="es-AR" sz="2400" dirty="0"/>
              <a:t>Debido a que nuestro conjunto de datos es demasiado grande y la memoria de la computadora no puede permitirnos ejecutar todo el conjunto de datos, </a:t>
            </a:r>
            <a:r>
              <a:rPr lang="es-AR" sz="2400" dirty="0">
                <a:solidFill>
                  <a:srgbClr val="3E2997"/>
                </a:solidFill>
              </a:rPr>
              <a:t>solo </a:t>
            </a:r>
            <a:r>
              <a:rPr lang="es-AR" sz="2400" dirty="0" smtClean="0">
                <a:solidFill>
                  <a:srgbClr val="3E2997"/>
                </a:solidFill>
              </a:rPr>
              <a:t>utilizamos </a:t>
            </a:r>
            <a:r>
              <a:rPr lang="es-AR" sz="2400" dirty="0">
                <a:solidFill>
                  <a:srgbClr val="3E2997"/>
                </a:solidFill>
              </a:rPr>
              <a:t>el </a:t>
            </a:r>
            <a:r>
              <a:rPr lang="es-AR" sz="2400" dirty="0" smtClean="0">
                <a:solidFill>
                  <a:srgbClr val="3E2997"/>
                </a:solidFill>
              </a:rPr>
              <a:t>10 % </a:t>
            </a:r>
            <a:r>
              <a:rPr lang="es-AR" sz="2400" dirty="0">
                <a:solidFill>
                  <a:srgbClr val="3E2997"/>
                </a:solidFill>
              </a:rPr>
              <a:t>de los datos para evaluar los modelos.</a:t>
            </a:r>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12391598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2"/>
          <a:stretch>
            <a:fillRect/>
          </a:stretch>
        </p:blipFill>
        <p:spPr>
          <a:xfrm>
            <a:off x="682684" y="1263393"/>
            <a:ext cx="4739237" cy="2562528"/>
          </a:xfrm>
          <a:prstGeom prst="rect">
            <a:avLst/>
          </a:prstGeom>
          <a:ln>
            <a:solidFill>
              <a:schemeClr val="accent1"/>
            </a:solidFill>
          </a:ln>
        </p:spPr>
      </p:pic>
      <p:pic>
        <p:nvPicPr>
          <p:cNvPr id="7" name="Imagen 6"/>
          <p:cNvPicPr>
            <a:picLocks noChangeAspect="1"/>
          </p:cNvPicPr>
          <p:nvPr/>
        </p:nvPicPr>
        <p:blipFill>
          <a:blip r:embed="rId3"/>
          <a:stretch>
            <a:fillRect/>
          </a:stretch>
        </p:blipFill>
        <p:spPr>
          <a:xfrm>
            <a:off x="6310303" y="1263393"/>
            <a:ext cx="4758249" cy="2585796"/>
          </a:xfrm>
          <a:prstGeom prst="rect">
            <a:avLst/>
          </a:prstGeom>
          <a:ln>
            <a:solidFill>
              <a:schemeClr val="accent1"/>
            </a:solidFill>
          </a:ln>
        </p:spPr>
      </p:pic>
      <p:pic>
        <p:nvPicPr>
          <p:cNvPr id="11" name="Imagen 10"/>
          <p:cNvPicPr>
            <a:picLocks noChangeAspect="1"/>
          </p:cNvPicPr>
          <p:nvPr/>
        </p:nvPicPr>
        <p:blipFill>
          <a:blip r:embed="rId4"/>
          <a:stretch>
            <a:fillRect/>
          </a:stretch>
        </p:blipFill>
        <p:spPr>
          <a:xfrm>
            <a:off x="1186518" y="3927566"/>
            <a:ext cx="3671471" cy="2860590"/>
          </a:xfrm>
          <a:prstGeom prst="rect">
            <a:avLst/>
          </a:prstGeom>
          <a:ln>
            <a:solidFill>
              <a:schemeClr val="accent1"/>
            </a:solidFill>
          </a:ln>
        </p:spPr>
      </p:pic>
      <p:pic>
        <p:nvPicPr>
          <p:cNvPr id="13" name="Imagen 12"/>
          <p:cNvPicPr>
            <a:picLocks noChangeAspect="1"/>
          </p:cNvPicPr>
          <p:nvPr/>
        </p:nvPicPr>
        <p:blipFill>
          <a:blip r:embed="rId5"/>
          <a:stretch>
            <a:fillRect/>
          </a:stretch>
        </p:blipFill>
        <p:spPr>
          <a:xfrm>
            <a:off x="5757050" y="4834469"/>
            <a:ext cx="5724640" cy="1450974"/>
          </a:xfrm>
          <a:prstGeom prst="rect">
            <a:avLst/>
          </a:prstGeom>
          <a:ln>
            <a:solidFill>
              <a:schemeClr val="accent1"/>
            </a:solidFill>
          </a:ln>
        </p:spPr>
      </p:pic>
      <p:sp>
        <p:nvSpPr>
          <p:cNvPr id="14" name="CuadroTexto 13"/>
          <p:cNvSpPr txBox="1"/>
          <p:nvPr/>
        </p:nvSpPr>
        <p:spPr>
          <a:xfrm>
            <a:off x="5748344" y="4302034"/>
            <a:ext cx="5724640" cy="369332"/>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s-AR" dirty="0" smtClean="0"/>
              <a:t>Análisis de resultados</a:t>
            </a:r>
            <a:endParaRPr lang="es-AR" dirty="0"/>
          </a:p>
        </p:txBody>
      </p:sp>
      <p:sp>
        <p:nvSpPr>
          <p:cNvPr id="15" name="Cinta hacia arriba 14"/>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CuadroTexto 15"/>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1419396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110066" y="1200175"/>
            <a:ext cx="11971868" cy="5632311"/>
          </a:xfrm>
          <a:prstGeom prst="rect">
            <a:avLst/>
          </a:prstGeom>
        </p:spPr>
        <p:txBody>
          <a:bodyPr wrap="square">
            <a:spAutoFit/>
          </a:bodyPr>
          <a:lstStyle/>
          <a:p>
            <a:pPr algn="just"/>
            <a:r>
              <a:rPr lang="es-AR" sz="2400" dirty="0" smtClean="0">
                <a:solidFill>
                  <a:srgbClr val="3E2997"/>
                </a:solidFill>
              </a:rPr>
              <a:t>Conclusiones:</a:t>
            </a:r>
          </a:p>
          <a:p>
            <a:pPr algn="just"/>
            <a:endParaRPr lang="es-AR" sz="2400" dirty="0" smtClean="0"/>
          </a:p>
          <a:p>
            <a:pPr marL="342900" indent="-342900" algn="just">
              <a:buClr>
                <a:srgbClr val="C00000"/>
              </a:buClr>
              <a:buFont typeface="Wingdings" panose="05000000000000000000" pitchFamily="2" charset="2"/>
              <a:buChar char="ü"/>
            </a:pPr>
            <a:r>
              <a:rPr lang="es-AR" sz="2400" dirty="0" smtClean="0"/>
              <a:t>En </a:t>
            </a:r>
            <a:r>
              <a:rPr lang="es-AR" sz="2400" dirty="0"/>
              <a:t>términos de accuracy, los modelos XGBoost y </a:t>
            </a:r>
            <a:r>
              <a:rPr lang="es-AR" sz="2400" dirty="0" err="1"/>
              <a:t>Random</a:t>
            </a:r>
            <a:r>
              <a:rPr lang="es-AR" sz="2400" dirty="0"/>
              <a:t> </a:t>
            </a:r>
            <a:r>
              <a:rPr lang="es-AR" sz="2400" dirty="0" err="1"/>
              <a:t>Forest</a:t>
            </a:r>
            <a:r>
              <a:rPr lang="es-AR" sz="2400" dirty="0"/>
              <a:t> obtienen los valores más altos con 96.67% y 96.60%, respectivamente, lo que indica que son los modelos más precisos en la clasificación de los datos de prueba. </a:t>
            </a:r>
            <a:r>
              <a:rPr lang="es-AR" sz="2400" dirty="0"/>
              <a:t>Sin embargo, es importante tener en cuenta que un accuracy alto no siempre indica un modelo óptimo, ya que puede estar </a:t>
            </a:r>
            <a:r>
              <a:rPr lang="es-AR" sz="2400" dirty="0" err="1"/>
              <a:t>sobreajustado</a:t>
            </a:r>
            <a:r>
              <a:rPr lang="es-AR" sz="2400" dirty="0"/>
              <a:t> y no generalizar bien en nuevos datos.</a:t>
            </a:r>
          </a:p>
          <a:p>
            <a:pPr marL="342900" indent="-342900" algn="just">
              <a:buClr>
                <a:srgbClr val="C00000"/>
              </a:buClr>
              <a:buFont typeface="Wingdings" panose="05000000000000000000" pitchFamily="2" charset="2"/>
              <a:buChar char="ü"/>
            </a:pPr>
            <a:r>
              <a:rPr lang="es-AR" sz="2400" dirty="0"/>
              <a:t>En cuanto a la precisión, los modelos XGBoost y </a:t>
            </a:r>
            <a:r>
              <a:rPr lang="es-AR" sz="2400" dirty="0" err="1"/>
              <a:t>Random</a:t>
            </a:r>
            <a:r>
              <a:rPr lang="es-AR" sz="2400" dirty="0"/>
              <a:t> </a:t>
            </a:r>
            <a:r>
              <a:rPr lang="es-AR" sz="2400" dirty="0" err="1"/>
              <a:t>Forest</a:t>
            </a:r>
            <a:r>
              <a:rPr lang="es-AR" sz="2400" dirty="0"/>
              <a:t> obtienen los valores más altos de 0.2795 y 0.2738, respectivamente, lo que significa que son más precisos en la identificación de verdaderos positivos.</a:t>
            </a:r>
          </a:p>
          <a:p>
            <a:pPr marL="342900" indent="-342900" algn="just">
              <a:buClr>
                <a:srgbClr val="C00000"/>
              </a:buClr>
              <a:buFont typeface="Wingdings" panose="05000000000000000000" pitchFamily="2" charset="2"/>
              <a:buChar char="ü"/>
            </a:pPr>
            <a:r>
              <a:rPr lang="es-AR" sz="2400" dirty="0"/>
              <a:t>En términos de tiempo de ejecución, el modelo Naive Bayes parece ser el más rápido con un tiempo de ejecución de 30.64 segundos, seguido por </a:t>
            </a:r>
            <a:r>
              <a:rPr lang="es-AR" sz="2400" dirty="0" err="1"/>
              <a:t>Logistic</a:t>
            </a:r>
            <a:r>
              <a:rPr lang="es-AR" sz="2400" dirty="0"/>
              <a:t> </a:t>
            </a:r>
            <a:r>
              <a:rPr lang="es-AR" sz="2400" dirty="0" err="1"/>
              <a:t>Regression</a:t>
            </a:r>
            <a:r>
              <a:rPr lang="es-AR" sz="2400" dirty="0"/>
              <a:t> y LGBM con tiempos de ejecución de 293.07 y 520.71 segundos, respectivamente. Por otro lado, </a:t>
            </a:r>
            <a:r>
              <a:rPr lang="es-AR" sz="2400" dirty="0" err="1"/>
              <a:t>Random</a:t>
            </a:r>
            <a:r>
              <a:rPr lang="es-AR" sz="2400" dirty="0"/>
              <a:t> </a:t>
            </a:r>
            <a:r>
              <a:rPr lang="es-AR" sz="2400" dirty="0" err="1"/>
              <a:t>Forest</a:t>
            </a:r>
            <a:r>
              <a:rPr lang="es-AR" sz="2400" dirty="0"/>
              <a:t> y XGBoost tienen tiempos de ejecución más largos, de 1200.19 y 1756.24 segundos, respectivamente</a:t>
            </a:r>
            <a:r>
              <a:rPr lang="es-AR" sz="2400" dirty="0" smtClean="0"/>
              <a:t>.</a:t>
            </a:r>
            <a:endParaRPr lang="es-AR" sz="2400" dirty="0"/>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26123256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292946" y="1216683"/>
            <a:ext cx="11548534" cy="4493538"/>
          </a:xfrm>
          <a:prstGeom prst="rect">
            <a:avLst/>
          </a:prstGeom>
        </p:spPr>
        <p:txBody>
          <a:bodyPr wrap="square">
            <a:spAutoFit/>
          </a:bodyPr>
          <a:lstStyle/>
          <a:p>
            <a:pPr algn="just"/>
            <a:r>
              <a:rPr lang="es-AR" sz="2200" dirty="0"/>
              <a:t>Basándonos en las observaciones obtenidas al evaluar los 5 modelos, hemos decidido utilizar dos modelos diferentes para realizar las predicciones y analizar en mayor detalle su performance: Multinomial Naive Bayes y XGBoost</a:t>
            </a:r>
            <a:r>
              <a:rPr lang="es-AR" sz="2200" dirty="0" smtClean="0"/>
              <a:t>.</a:t>
            </a:r>
          </a:p>
          <a:p>
            <a:pPr algn="just"/>
            <a:endParaRPr lang="es-AR" sz="2200" dirty="0"/>
          </a:p>
          <a:p>
            <a:pPr marL="342900" indent="-342900" algn="just">
              <a:buClr>
                <a:srgbClr val="C00000"/>
              </a:buClr>
              <a:buFont typeface="Wingdings" panose="05000000000000000000" pitchFamily="2" charset="2"/>
              <a:buChar char="v"/>
            </a:pPr>
            <a:r>
              <a:rPr lang="es-AR" sz="2200" dirty="0"/>
              <a:t>El modelo Multinomial Naive Bayes se eligió debido a su menor tiempo de ejecución en comparación con otros modelos evaluados. Sin embargo, se observó que este modelo tenía valores más bajos de accuracy y </a:t>
            </a:r>
            <a:r>
              <a:rPr lang="es-AR" sz="2200" dirty="0" err="1"/>
              <a:t>precision</a:t>
            </a:r>
            <a:r>
              <a:rPr lang="es-AR" sz="2200" dirty="0"/>
              <a:t> en comparación con otros modelos. Aunque este modelo puede no ser el más preciso, su velocidad de ejecución lo hace adecuado para aplicaciones en tiempo real donde el tiempo de respuesta es crítico.</a:t>
            </a:r>
          </a:p>
          <a:p>
            <a:pPr marL="342900" indent="-342900" algn="just">
              <a:buClr>
                <a:srgbClr val="C00000"/>
              </a:buClr>
              <a:buFont typeface="Wingdings" panose="05000000000000000000" pitchFamily="2" charset="2"/>
              <a:buChar char="v"/>
            </a:pPr>
            <a:r>
              <a:rPr lang="es-AR" sz="2200" dirty="0"/>
              <a:t>El modelo XGBoost se eligió debido a sus mejores valores de accuracy y </a:t>
            </a:r>
            <a:r>
              <a:rPr lang="es-AR" sz="2200" dirty="0" err="1"/>
              <a:t>precision</a:t>
            </a:r>
            <a:r>
              <a:rPr lang="es-AR" sz="2200" dirty="0"/>
              <a:t> en comparación con otros modelos. Sin embargo, se observó que este modelo tuvo el mayor tiempo de ejecución en comparación con otros modelos. Este modelo es útil cuando la precisión es crítica y no hay limitaciones en el tiempo de respuesta.</a:t>
            </a:r>
          </a:p>
        </p:txBody>
      </p:sp>
      <p:sp>
        <p:nvSpPr>
          <p:cNvPr id="6" name="CuadroTexto 5"/>
          <p:cNvSpPr txBox="1"/>
          <p:nvPr/>
        </p:nvSpPr>
        <p:spPr>
          <a:xfrm>
            <a:off x="220132" y="5830136"/>
            <a:ext cx="11751735" cy="830997"/>
          </a:xfrm>
          <a:prstGeom prst="rect">
            <a:avLst/>
          </a:prstGeom>
          <a:solidFill>
            <a:schemeClr val="accent6">
              <a:lumMod val="20000"/>
              <a:lumOff val="80000"/>
            </a:schemeClr>
          </a:solidFill>
        </p:spPr>
        <p:txBody>
          <a:bodyPr wrap="square" rtlCol="0">
            <a:spAutoFit/>
          </a:bodyPr>
          <a:lstStyle/>
          <a:p>
            <a:pPr algn="ctr"/>
            <a:r>
              <a:rPr lang="es-AR" sz="2400" b="1" i="1" dirty="0" smtClean="0"/>
              <a:t>Se aplica los modelos al dataset tratado (</a:t>
            </a:r>
            <a:r>
              <a:rPr lang="es-AR" sz="2400" b="1" i="1" dirty="0" err="1" smtClean="0"/>
              <a:t>clientes_modelado</a:t>
            </a:r>
            <a:r>
              <a:rPr lang="es-AR" sz="2400" b="1" i="1" dirty="0" smtClean="0"/>
              <a:t>) utilizando el 70 % de los datos.</a:t>
            </a:r>
            <a:endParaRPr lang="es-AR" sz="2400" b="1" i="1" dirty="0"/>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11884188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20134" y="1335926"/>
            <a:ext cx="11751734" cy="523220"/>
          </a:xfrm>
          <a:prstGeom prst="rect">
            <a:avLst/>
          </a:prstGeom>
          <a:noFill/>
        </p:spPr>
        <p:txBody>
          <a:bodyPr wrap="square" rtlCol="0">
            <a:spAutoFit/>
          </a:bodyPr>
          <a:lstStyle/>
          <a:p>
            <a:pPr algn="ctr"/>
            <a:r>
              <a:rPr lang="es-AR" sz="2800" b="1" i="1" dirty="0" smtClean="0"/>
              <a:t>Multinomial Naive Bayes</a:t>
            </a:r>
            <a:endParaRPr lang="es-AR" sz="2800" b="1" i="1" dirty="0"/>
          </a:p>
        </p:txBody>
      </p:sp>
      <p:pic>
        <p:nvPicPr>
          <p:cNvPr id="5" name="Imagen 4"/>
          <p:cNvPicPr>
            <a:picLocks noChangeAspect="1"/>
          </p:cNvPicPr>
          <p:nvPr/>
        </p:nvPicPr>
        <p:blipFill>
          <a:blip r:embed="rId2"/>
          <a:stretch>
            <a:fillRect/>
          </a:stretch>
        </p:blipFill>
        <p:spPr>
          <a:xfrm>
            <a:off x="10507451" y="1146610"/>
            <a:ext cx="1064062" cy="831156"/>
          </a:xfrm>
          <a:prstGeom prst="rect">
            <a:avLst/>
          </a:prstGeom>
        </p:spPr>
      </p:pic>
      <p:sp>
        <p:nvSpPr>
          <p:cNvPr id="6" name="Rectángulo 5"/>
          <p:cNvSpPr/>
          <p:nvPr/>
        </p:nvSpPr>
        <p:spPr>
          <a:xfrm>
            <a:off x="194225" y="2000521"/>
            <a:ext cx="11803549" cy="4693593"/>
          </a:xfrm>
          <a:prstGeom prst="rect">
            <a:avLst/>
          </a:prstGeom>
          <a:solidFill>
            <a:srgbClr val="FF0000">
              <a:alpha val="7000"/>
            </a:srgbClr>
          </a:solidFill>
        </p:spPr>
        <p:txBody>
          <a:bodyPr wrap="square">
            <a:spAutoFit/>
          </a:bodyPr>
          <a:lstStyle/>
          <a:p>
            <a:pPr algn="just"/>
            <a:r>
              <a:rPr lang="es-AR" sz="2300" dirty="0">
                <a:solidFill>
                  <a:srgbClr val="212121"/>
                </a:solidFill>
              </a:rPr>
              <a:t>Para identificar qué productos podrían ser comprados por los clientes, se utilizó un clasificador de etiquetas múltiples, ya que se tenían varias variables objetivo. Para hacer predicciones, se transformó el conjunto de datos de múltiples etiquetas en un conjunto de datos de una sola etiqueta, ya que los conjuntos de datos y los problemas de una sola etiqueta son más legibles por máquina y facilitan la construcción del modelo. Se utilizó la técnica de Relevancia Binaria, que divide los problemas de múltiples etiquetas en problemas únicos de una sola clase. En otras palabras, se transformó un problema de clasificación de múltiples etiquetas con N etiquetas en N problemas de clasificación binaria separados de una sola etiqueta utilizando el mismo clasificador base. </a:t>
            </a:r>
            <a:endParaRPr lang="es-AR" sz="2300" dirty="0" smtClean="0">
              <a:solidFill>
                <a:srgbClr val="212121"/>
              </a:solidFill>
            </a:endParaRPr>
          </a:p>
          <a:p>
            <a:pPr algn="just"/>
            <a:r>
              <a:rPr lang="es-AR" sz="2300" dirty="0" smtClean="0">
                <a:solidFill>
                  <a:srgbClr val="212121"/>
                </a:solidFill>
              </a:rPr>
              <a:t>El </a:t>
            </a:r>
            <a:r>
              <a:rPr lang="es-AR" sz="2300" dirty="0">
                <a:solidFill>
                  <a:srgbClr val="212121"/>
                </a:solidFill>
              </a:rPr>
              <a:t>resultado de la predicción es la unión de todos los clasificadores de una sola etiqueta. Se eligió </a:t>
            </a:r>
            <a:r>
              <a:rPr lang="es-AR" sz="2300" dirty="0" smtClean="0">
                <a:solidFill>
                  <a:srgbClr val="212121"/>
                </a:solidFill>
              </a:rPr>
              <a:t>Multinomial NB </a:t>
            </a:r>
            <a:r>
              <a:rPr lang="es-AR" sz="2300" dirty="0">
                <a:solidFill>
                  <a:srgbClr val="212121"/>
                </a:solidFill>
              </a:rPr>
              <a:t>como el método del algoritmo Naive Bayes utilizado para la clasificación, ya que se demostró que este algoritmo funciona bien para problemas de clasificación con múltiples clases, como el que se tenía en este caso.</a:t>
            </a:r>
            <a:endParaRPr lang="es-AR" sz="2300" dirty="0"/>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41589421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6888479" y="2908539"/>
            <a:ext cx="3596641" cy="338554"/>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1200" cap="none" spc="0" normalizeH="0" baseline="0" noProof="0" dirty="0" smtClean="0">
                <a:ln>
                  <a:noFill/>
                </a:ln>
                <a:solidFill>
                  <a:prstClr val="black"/>
                </a:solidFill>
                <a:effectLst/>
                <a:uLnTx/>
                <a:uFillTx/>
                <a:latin typeface="Calibri" panose="020F0502020204030204"/>
                <a:ea typeface="+mn-ea"/>
                <a:cs typeface="+mn-cs"/>
              </a:rPr>
              <a:t>Top 3 Accuracy</a:t>
            </a:r>
            <a:endParaRPr kumimoji="0" lang="es-A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CuadroTexto 11"/>
          <p:cNvSpPr txBox="1"/>
          <p:nvPr/>
        </p:nvSpPr>
        <p:spPr>
          <a:xfrm>
            <a:off x="6888479" y="4622532"/>
            <a:ext cx="3596641" cy="338554"/>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1200" cap="none" spc="0" normalizeH="0" baseline="0" noProof="0" dirty="0" smtClean="0">
                <a:ln>
                  <a:noFill/>
                </a:ln>
                <a:solidFill>
                  <a:prstClr val="black"/>
                </a:solidFill>
                <a:effectLst/>
                <a:uLnTx/>
                <a:uFillTx/>
                <a:latin typeface="Calibri" panose="020F0502020204030204"/>
                <a:ea typeface="+mn-ea"/>
                <a:cs typeface="+mn-cs"/>
              </a:rPr>
              <a:t>Top 3 Precision</a:t>
            </a:r>
            <a:endParaRPr kumimoji="0" lang="es-A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CuadroTexto 12"/>
          <p:cNvSpPr txBox="1"/>
          <p:nvPr/>
        </p:nvSpPr>
        <p:spPr>
          <a:xfrm>
            <a:off x="6393214" y="1717523"/>
            <a:ext cx="4587169" cy="338554"/>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0" i="0" u="none" strike="noStrike" kern="1200" cap="none" spc="0" normalizeH="0" baseline="0" noProof="0" dirty="0" smtClean="0">
                <a:ln>
                  <a:noFill/>
                </a:ln>
                <a:solidFill>
                  <a:prstClr val="black"/>
                </a:solidFill>
                <a:effectLst/>
                <a:uLnTx/>
                <a:uFillTx/>
                <a:latin typeface="Calibri" panose="020F0502020204030204"/>
                <a:ea typeface="+mn-ea"/>
                <a:cs typeface="+mn-cs"/>
              </a:rPr>
              <a:t>Promedio de productos</a:t>
            </a:r>
            <a:endParaRPr kumimoji="0" lang="es-AR"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inta hacia arriba 13"/>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pic>
        <p:nvPicPr>
          <p:cNvPr id="16" name="Imagen 15"/>
          <p:cNvPicPr>
            <a:picLocks noChangeAspect="1"/>
          </p:cNvPicPr>
          <p:nvPr/>
        </p:nvPicPr>
        <p:blipFill>
          <a:blip r:embed="rId2"/>
          <a:stretch>
            <a:fillRect/>
          </a:stretch>
        </p:blipFill>
        <p:spPr>
          <a:xfrm>
            <a:off x="595006" y="1369535"/>
            <a:ext cx="5132432" cy="5014074"/>
          </a:xfrm>
          <a:prstGeom prst="rect">
            <a:avLst/>
          </a:prstGeom>
          <a:ln>
            <a:solidFill>
              <a:schemeClr val="accent1"/>
            </a:solidFill>
          </a:ln>
        </p:spPr>
      </p:pic>
      <p:pic>
        <p:nvPicPr>
          <p:cNvPr id="17" name="Imagen 16"/>
          <p:cNvPicPr>
            <a:picLocks noChangeAspect="1"/>
          </p:cNvPicPr>
          <p:nvPr/>
        </p:nvPicPr>
        <p:blipFill>
          <a:blip r:embed="rId3"/>
          <a:stretch>
            <a:fillRect/>
          </a:stretch>
        </p:blipFill>
        <p:spPr>
          <a:xfrm>
            <a:off x="6393214" y="2138636"/>
            <a:ext cx="4587170" cy="492282"/>
          </a:xfrm>
          <a:prstGeom prst="rect">
            <a:avLst/>
          </a:prstGeom>
          <a:ln>
            <a:solidFill>
              <a:schemeClr val="accent1"/>
            </a:solidFill>
          </a:ln>
        </p:spPr>
      </p:pic>
      <p:pic>
        <p:nvPicPr>
          <p:cNvPr id="18" name="Imagen 17"/>
          <p:cNvPicPr>
            <a:picLocks noChangeAspect="1"/>
          </p:cNvPicPr>
          <p:nvPr/>
        </p:nvPicPr>
        <p:blipFill>
          <a:blip r:embed="rId4"/>
          <a:stretch>
            <a:fillRect/>
          </a:stretch>
        </p:blipFill>
        <p:spPr>
          <a:xfrm>
            <a:off x="6888481" y="3352335"/>
            <a:ext cx="3596640" cy="977721"/>
          </a:xfrm>
          <a:prstGeom prst="rect">
            <a:avLst/>
          </a:prstGeom>
          <a:ln>
            <a:solidFill>
              <a:schemeClr val="accent1"/>
            </a:solidFill>
          </a:ln>
        </p:spPr>
      </p:pic>
      <p:pic>
        <p:nvPicPr>
          <p:cNvPr id="19" name="Imagen 18"/>
          <p:cNvPicPr>
            <a:picLocks noChangeAspect="1"/>
          </p:cNvPicPr>
          <p:nvPr/>
        </p:nvPicPr>
        <p:blipFill>
          <a:blip r:embed="rId5"/>
          <a:stretch>
            <a:fillRect/>
          </a:stretch>
        </p:blipFill>
        <p:spPr>
          <a:xfrm>
            <a:off x="6888479" y="5056168"/>
            <a:ext cx="3596641" cy="1041133"/>
          </a:xfrm>
          <a:prstGeom prst="rect">
            <a:avLst/>
          </a:prstGeom>
          <a:ln>
            <a:solidFill>
              <a:schemeClr val="accent1"/>
            </a:solidFill>
          </a:ln>
        </p:spPr>
      </p:pic>
    </p:spTree>
    <p:extLst>
      <p:ext uri="{BB962C8B-B14F-4D97-AF65-F5344CB8AC3E}">
        <p14:creationId xmlns:p14="http://schemas.microsoft.com/office/powerpoint/2010/main" val="33767961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46260" y="41840"/>
            <a:ext cx="10515600" cy="1325563"/>
          </a:xfrm>
        </p:spPr>
        <p:txBody>
          <a:bodyPr>
            <a:normAutofit/>
          </a:bodyPr>
          <a:lstStyle/>
          <a:p>
            <a:r>
              <a:rPr lang="es-AR" sz="4000" dirty="0" smtClean="0">
                <a:solidFill>
                  <a:srgbClr val="002060"/>
                </a:solidFill>
                <a:latin typeface="+mn-lt"/>
              </a:rPr>
              <a:t>Introducción - Objetivo</a:t>
            </a:r>
            <a:endParaRPr lang="es-AR" sz="4000" dirty="0">
              <a:solidFill>
                <a:srgbClr val="002060"/>
              </a:solidFill>
              <a:latin typeface="+mn-lt"/>
            </a:endParaRPr>
          </a:p>
        </p:txBody>
      </p:sp>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246260" y="1351970"/>
            <a:ext cx="6637867" cy="4893647"/>
          </a:xfrm>
          <a:prstGeom prst="rect">
            <a:avLst/>
          </a:prstGeom>
        </p:spPr>
        <p:txBody>
          <a:bodyPr wrap="square">
            <a:spAutoFit/>
          </a:bodyPr>
          <a:lstStyle/>
          <a:p>
            <a:pPr algn="just"/>
            <a:r>
              <a:rPr lang="es-AR" sz="2400" dirty="0">
                <a:solidFill>
                  <a:srgbClr val="3E2997"/>
                </a:solidFill>
              </a:rPr>
              <a:t>El objetivo de este proyecto es mejorar el sistema de recomendación de productos financieros de un banco mediante la observación del comportamiento de compra de los clientes y la predicción de los nuevos productos que es probable que adquieran. </a:t>
            </a:r>
            <a:endParaRPr lang="es-AR" sz="2400" dirty="0" smtClean="0">
              <a:solidFill>
                <a:srgbClr val="3E2997"/>
              </a:solidFill>
            </a:endParaRPr>
          </a:p>
          <a:p>
            <a:pPr algn="just"/>
            <a:endParaRPr lang="es-AR" sz="2400" dirty="0" smtClean="0"/>
          </a:p>
          <a:p>
            <a:pPr algn="just"/>
            <a:r>
              <a:rPr lang="es-AR" sz="2400" dirty="0" smtClean="0"/>
              <a:t>Con </a:t>
            </a:r>
            <a:r>
              <a:rPr lang="es-AR" sz="2400" dirty="0"/>
              <a:t>un sistema más eficaz, se espera que el banco pueda satisfacer mejor las necesidades individuales de cada cliente, independientemente de la etapa de su vida en la que se encuentren, lo que a su vez podría generar una mayor satisfacción y fidelidad del cliente y un mejor desempeño comercial del banco.</a:t>
            </a:r>
            <a:endParaRPr lang="es-AR" sz="3200" dirty="0"/>
          </a:p>
        </p:txBody>
      </p:sp>
      <p:pic>
        <p:nvPicPr>
          <p:cNvPr id="2" name="Imagen 1"/>
          <p:cNvPicPr>
            <a:picLocks noChangeAspect="1"/>
          </p:cNvPicPr>
          <p:nvPr/>
        </p:nvPicPr>
        <p:blipFill>
          <a:blip r:embed="rId2"/>
          <a:stretch>
            <a:fillRect/>
          </a:stretch>
        </p:blipFill>
        <p:spPr>
          <a:xfrm>
            <a:off x="7145867" y="2846333"/>
            <a:ext cx="4826000" cy="2152873"/>
          </a:xfrm>
          <a:prstGeom prst="rect">
            <a:avLst/>
          </a:prstGeom>
        </p:spPr>
      </p:pic>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01</a:t>
            </a:r>
            <a:endParaRPr lang="es-AR" b="1" dirty="0"/>
          </a:p>
        </p:txBody>
      </p:sp>
    </p:spTree>
    <p:extLst>
      <p:ext uri="{BB962C8B-B14F-4D97-AF65-F5344CB8AC3E}">
        <p14:creationId xmlns:p14="http://schemas.microsoft.com/office/powerpoint/2010/main" val="2995947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168319" y="1350069"/>
            <a:ext cx="11803548" cy="452431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2400" b="0" i="0" u="none" strike="noStrike" kern="1200" cap="none" spc="0" normalizeH="0" baseline="0" noProof="0" dirty="0" smtClean="0">
                <a:ln>
                  <a:noFill/>
                </a:ln>
                <a:solidFill>
                  <a:srgbClr val="002060"/>
                </a:solidFill>
                <a:effectLst/>
                <a:uLnTx/>
                <a:uFillTx/>
                <a:latin typeface="Calibri" panose="020F0502020204030204"/>
                <a:ea typeface="+mn-ea"/>
                <a:cs typeface="+mn-cs"/>
              </a:rPr>
              <a:t>Conclusiones: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24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lvl="0" algn="just"/>
            <a:r>
              <a:rPr lang="es-AR" sz="2400" dirty="0"/>
              <a:t>Se ha ejecutado el modelo con los valores predeterminados para evaluar su rendimiento. Aunque el modelo muestra un accuracy general del 0.62 al predecir cada producto, su precisión es muy baja, alcanzando solo el 0.08. </a:t>
            </a:r>
            <a:endParaRPr lang="es-AR" sz="2400" dirty="0" smtClean="0"/>
          </a:p>
          <a:p>
            <a:pPr lvl="0" algn="just"/>
            <a:endParaRPr lang="es-AR" sz="2400" dirty="0"/>
          </a:p>
          <a:p>
            <a:pPr lvl="0" algn="just"/>
            <a:r>
              <a:rPr lang="es-AR" sz="2400" dirty="0" smtClean="0"/>
              <a:t>Sin </a:t>
            </a:r>
            <a:r>
              <a:rPr lang="es-AR" sz="2400" dirty="0"/>
              <a:t>embargo, nuestro objetivo es recomendar los productos con la mayor probabilidad de ser comprados y, por lo tanto, la métrica de evaluación será la precisión. Es importante tener en cuenta que las probabilidades de compra suelen ser muy bajas y, por lo tanto, la precisión media de los tres productos principales es baja (0.4086). Seguiremos trabajando en la hiperafinación de los parámetros para encontrar un modelo más preciso y adecuado a nuestro objetivo.</a:t>
            </a:r>
            <a:endParaRPr kumimoji="0" lang="es-AR" sz="4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7" name="Cinta hacia arriba 6"/>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CuadroTexto 10"/>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24983387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20133" y="1274246"/>
            <a:ext cx="11751734" cy="390876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2800" i="1" u="none" strike="noStrike" kern="1200" cap="none" spc="0" normalizeH="0" baseline="0" noProof="0" dirty="0" smtClean="0">
                <a:ln>
                  <a:noFill/>
                </a:ln>
                <a:solidFill>
                  <a:srgbClr val="002060"/>
                </a:solidFill>
                <a:effectLst/>
                <a:uLnTx/>
                <a:uFillTx/>
                <a:latin typeface="Calibri" panose="020F0502020204030204"/>
                <a:ea typeface="+mn-ea"/>
                <a:cs typeface="+mn-cs"/>
              </a:rPr>
              <a:t>Ajuste de hiperparámetros para mejorar el modelo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2200" b="1" i="0" u="none" strike="noStrike" kern="1200" cap="none" spc="0" normalizeH="0" baseline="0" noProof="0" dirty="0" smtClean="0">
              <a:ln>
                <a:noFill/>
              </a:ln>
              <a:solidFill>
                <a:prstClr val="black"/>
              </a:solidFill>
              <a:effectLst/>
              <a:uLnTx/>
              <a:uFillTx/>
            </a:endParaRPr>
          </a:p>
          <a:p>
            <a:pPr lvl="0" algn="just"/>
            <a:r>
              <a:rPr lang="es-AR" sz="2200" dirty="0"/>
              <a:t>Para mejorar el rendimiento de nuestro modelo, hemos utilizado la técnica de ajuste de hiperparámetros </a:t>
            </a:r>
            <a:r>
              <a:rPr lang="es-AR" sz="2200" dirty="0" err="1"/>
              <a:t>GridSearchCV</a:t>
            </a:r>
            <a:r>
              <a:rPr lang="es-AR" sz="2200" dirty="0"/>
              <a:t>. Esta técnica nos permite buscar la combinación óptima de valores de hiperparámetros para nuestro modelo.</a:t>
            </a:r>
            <a:endParaRPr kumimoji="0" lang="es-AR" sz="2200" b="0" i="0" u="none" strike="noStrike" kern="1200" cap="none" spc="0" normalizeH="0" baseline="0" noProof="0" dirty="0" smtClean="0">
              <a:ln>
                <a:noFill/>
              </a:ln>
              <a:solidFill>
                <a:prstClr val="black"/>
              </a:solidFill>
              <a:effectLst/>
              <a:uLnTx/>
              <a:uFillTx/>
            </a:endParaRPr>
          </a:p>
          <a:p>
            <a:pPr algn="just"/>
            <a:endParaRPr lang="es-AR" sz="2200" dirty="0" smtClean="0"/>
          </a:p>
          <a:p>
            <a:pPr algn="just"/>
            <a:r>
              <a:rPr lang="es-AR" sz="2200" dirty="0" smtClean="0"/>
              <a:t>La </a:t>
            </a:r>
            <a:r>
              <a:rPr lang="es-AR" sz="2200" dirty="0"/>
              <a:t>variable </a:t>
            </a:r>
            <a:r>
              <a:rPr lang="es-AR" sz="2200" dirty="0" err="1"/>
              <a:t>best_params</a:t>
            </a:r>
            <a:r>
              <a:rPr lang="es-AR" sz="2200" dirty="0"/>
              <a:t>_ de </a:t>
            </a:r>
            <a:r>
              <a:rPr lang="es-AR" sz="2200" dirty="0" err="1"/>
              <a:t>GridSearchCV</a:t>
            </a:r>
            <a:r>
              <a:rPr lang="es-AR" sz="2200" dirty="0"/>
              <a:t> nos proporciona la combinación de hiperparámetros que resulta en el mejor rendimiento de acuerdo con nuestra puntuación con los datos de prueba, ya que evalúa cada combinación posible. De esta manera, podemos estar seguros de que estamos utilizando la configuración óptima de hiperparámetros para nuestro modelo y, por lo tanto, maximizando su rendimiento.</a:t>
            </a:r>
          </a:p>
        </p:txBody>
      </p:sp>
      <p:sp>
        <p:nvSpPr>
          <p:cNvPr id="5" name="CuadroTexto 4"/>
          <p:cNvSpPr txBox="1"/>
          <p:nvPr/>
        </p:nvSpPr>
        <p:spPr>
          <a:xfrm>
            <a:off x="987879" y="5419767"/>
            <a:ext cx="9713461" cy="369332"/>
          </a:xfrm>
          <a:prstGeom prst="rect">
            <a:avLst/>
          </a:prstGeom>
          <a:solidFill>
            <a:schemeClr val="accent1">
              <a:lumMod val="20000"/>
              <a:lumOff val="80000"/>
            </a:schemeClr>
          </a:solidFill>
          <a:ln>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smtClean="0">
                <a:ln>
                  <a:noFill/>
                </a:ln>
                <a:solidFill>
                  <a:prstClr val="black"/>
                </a:solidFill>
                <a:effectLst/>
                <a:uLnTx/>
                <a:uFillTx/>
                <a:latin typeface="Calibri" panose="020F0502020204030204"/>
                <a:ea typeface="+mn-ea"/>
                <a:cs typeface="+mn-cs"/>
              </a:rPr>
              <a:t>Resultados del ajuste</a:t>
            </a:r>
            <a:endPar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pic>
        <p:nvPicPr>
          <p:cNvPr id="7" name="Imagen 6"/>
          <p:cNvPicPr>
            <a:picLocks noChangeAspect="1"/>
          </p:cNvPicPr>
          <p:nvPr/>
        </p:nvPicPr>
        <p:blipFill>
          <a:blip r:embed="rId2"/>
          <a:stretch>
            <a:fillRect/>
          </a:stretch>
        </p:blipFill>
        <p:spPr>
          <a:xfrm>
            <a:off x="987880" y="5906377"/>
            <a:ext cx="9713461" cy="495379"/>
          </a:xfrm>
          <a:prstGeom prst="rect">
            <a:avLst/>
          </a:prstGeom>
          <a:ln>
            <a:solidFill>
              <a:schemeClr val="accent1"/>
            </a:solidFill>
          </a:ln>
        </p:spPr>
      </p:pic>
    </p:spTree>
    <p:extLst>
      <p:ext uri="{BB962C8B-B14F-4D97-AF65-F5344CB8AC3E}">
        <p14:creationId xmlns:p14="http://schemas.microsoft.com/office/powerpoint/2010/main" val="40905417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5" name="Tabla 4"/>
          <p:cNvGraphicFramePr>
            <a:graphicFrameLocks noGrp="1"/>
          </p:cNvGraphicFramePr>
          <p:nvPr>
            <p:extLst>
              <p:ext uri="{D42A27DB-BD31-4B8C-83A1-F6EECF244321}">
                <p14:modId xmlns:p14="http://schemas.microsoft.com/office/powerpoint/2010/main" val="2519279754"/>
              </p:ext>
            </p:extLst>
          </p:nvPr>
        </p:nvGraphicFramePr>
        <p:xfrm>
          <a:off x="304800" y="1454597"/>
          <a:ext cx="11519020" cy="2194560"/>
        </p:xfrm>
        <a:graphic>
          <a:graphicData uri="http://schemas.openxmlformats.org/drawingml/2006/table">
            <a:tbl>
              <a:tblPr firstRow="1" bandRow="1">
                <a:tableStyleId>{EB344D84-9AFB-497E-A393-DC336BA19D2E}</a:tableStyleId>
              </a:tblPr>
              <a:tblGrid>
                <a:gridCol w="2303804">
                  <a:extLst>
                    <a:ext uri="{9D8B030D-6E8A-4147-A177-3AD203B41FA5}">
                      <a16:colId xmlns:a16="http://schemas.microsoft.com/office/drawing/2014/main" val="249303152"/>
                    </a:ext>
                  </a:extLst>
                </a:gridCol>
                <a:gridCol w="2303804">
                  <a:extLst>
                    <a:ext uri="{9D8B030D-6E8A-4147-A177-3AD203B41FA5}">
                      <a16:colId xmlns:a16="http://schemas.microsoft.com/office/drawing/2014/main" val="1468068174"/>
                    </a:ext>
                  </a:extLst>
                </a:gridCol>
                <a:gridCol w="2303804">
                  <a:extLst>
                    <a:ext uri="{9D8B030D-6E8A-4147-A177-3AD203B41FA5}">
                      <a16:colId xmlns:a16="http://schemas.microsoft.com/office/drawing/2014/main" val="3131284116"/>
                    </a:ext>
                  </a:extLst>
                </a:gridCol>
                <a:gridCol w="2303804">
                  <a:extLst>
                    <a:ext uri="{9D8B030D-6E8A-4147-A177-3AD203B41FA5}">
                      <a16:colId xmlns:a16="http://schemas.microsoft.com/office/drawing/2014/main" val="3537519580"/>
                    </a:ext>
                  </a:extLst>
                </a:gridCol>
                <a:gridCol w="2303804">
                  <a:extLst>
                    <a:ext uri="{9D8B030D-6E8A-4147-A177-3AD203B41FA5}">
                      <a16:colId xmlns:a16="http://schemas.microsoft.com/office/drawing/2014/main" val="11458345"/>
                    </a:ext>
                  </a:extLst>
                </a:gridCol>
              </a:tblGrid>
              <a:tr h="596316">
                <a:tc>
                  <a:txBody>
                    <a:bodyPr/>
                    <a:lstStyle/>
                    <a:p>
                      <a:pPr algn="ctr"/>
                      <a:r>
                        <a:rPr lang="es-AR" dirty="0" smtClean="0">
                          <a:solidFill>
                            <a:srgbClr val="002060"/>
                          </a:solidFill>
                        </a:rPr>
                        <a:t>Modelo</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solidFill>
                            <a:srgbClr val="002060"/>
                          </a:solidFill>
                        </a:rPr>
                        <a:t>Promedio general</a:t>
                      </a:r>
                      <a:r>
                        <a:rPr lang="es-AR" baseline="0" dirty="0" smtClean="0">
                          <a:solidFill>
                            <a:srgbClr val="002060"/>
                          </a:solidFill>
                        </a:rPr>
                        <a:t> Accuracy</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solidFill>
                            <a:srgbClr val="002060"/>
                          </a:solidFill>
                        </a:rPr>
                        <a:t>Promedio general Precision</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solidFill>
                            <a:srgbClr val="002060"/>
                          </a:solidFill>
                        </a:rPr>
                        <a:t>Promedio TOP 3 Accuracy</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solidFill>
                            <a:srgbClr val="002060"/>
                          </a:solidFill>
                        </a:rPr>
                        <a:t>Promedio TOP</a:t>
                      </a:r>
                      <a:r>
                        <a:rPr lang="es-AR" baseline="0" dirty="0" smtClean="0">
                          <a:solidFill>
                            <a:srgbClr val="002060"/>
                          </a:solidFill>
                        </a:rPr>
                        <a:t> 3 Precision</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50435772"/>
                  </a:ext>
                </a:extLst>
              </a:tr>
              <a:tr h="844913">
                <a:tc>
                  <a:txBody>
                    <a:bodyPr/>
                    <a:lstStyle/>
                    <a:p>
                      <a:pPr algn="ctr"/>
                      <a:r>
                        <a:rPr lang="es-AR" dirty="0" smtClean="0"/>
                        <a:t>Naive</a:t>
                      </a:r>
                      <a:r>
                        <a:rPr lang="es-AR" baseline="0" dirty="0" smtClean="0"/>
                        <a:t> Bayes </a:t>
                      </a:r>
                      <a:r>
                        <a:rPr lang="es-AR" dirty="0" smtClean="0"/>
                        <a:t>con parámetros predeterminados</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tc>
                  <a:txBody>
                    <a:bodyPr/>
                    <a:lstStyle/>
                    <a:p>
                      <a:pPr algn="ctr"/>
                      <a:r>
                        <a:rPr lang="es-AR" dirty="0" smtClean="0"/>
                        <a:t>0.621</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tc>
                  <a:txBody>
                    <a:bodyPr/>
                    <a:lstStyle/>
                    <a:p>
                      <a:pPr algn="ctr"/>
                      <a:r>
                        <a:rPr lang="es-AR" dirty="0" smtClean="0"/>
                        <a:t>0.077</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tc>
                  <a:txBody>
                    <a:bodyPr/>
                    <a:lstStyle/>
                    <a:p>
                      <a:pPr algn="ctr"/>
                      <a:r>
                        <a:rPr lang="es-AR" dirty="0" smtClean="0"/>
                        <a:t>0.7442</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tc>
                  <a:txBody>
                    <a:bodyPr/>
                    <a:lstStyle/>
                    <a:p>
                      <a:pPr algn="ctr"/>
                      <a:r>
                        <a:rPr lang="es-AR" dirty="0" smtClean="0"/>
                        <a:t>0.4086</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9914624"/>
                  </a:ext>
                </a:extLst>
              </a:tr>
              <a:tr h="596316">
                <a:tc>
                  <a:txBody>
                    <a:bodyPr/>
                    <a:lstStyle/>
                    <a:p>
                      <a:pPr algn="ctr"/>
                      <a:r>
                        <a:rPr lang="es-AR" dirty="0" smtClean="0"/>
                        <a:t>Naive Bayes con hiperparámetros</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t>0.621</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t>0.077</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t>0.7443</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t>0.4087</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91020095"/>
                  </a:ext>
                </a:extLst>
              </a:tr>
            </a:tbl>
          </a:graphicData>
        </a:graphic>
      </p:graphicFrame>
      <p:sp>
        <p:nvSpPr>
          <p:cNvPr id="12" name="Rectángulo 11"/>
          <p:cNvSpPr/>
          <p:nvPr/>
        </p:nvSpPr>
        <p:spPr>
          <a:xfrm>
            <a:off x="194225" y="3969780"/>
            <a:ext cx="11803549" cy="1785104"/>
          </a:xfrm>
          <a:prstGeom prst="rect">
            <a:avLst/>
          </a:prstGeom>
        </p:spPr>
        <p:txBody>
          <a:bodyPr wrap="square">
            <a:spAutoFit/>
          </a:bodyPr>
          <a:lstStyle/>
          <a:p>
            <a:pPr algn="just"/>
            <a:r>
              <a:rPr lang="es-AR" sz="2200" dirty="0" smtClean="0"/>
              <a:t>Después de optimizar nuestro modelo con el objetivo de aumentar su precisión, hemos observado una mejora mínima en el rendimiento general del modelo. A pesar de identificar los 3 productos con la mayor precisión, estos valores siguen siendo muy bajos, con un promedio de solo 0.409. Dado que los resultados no son satisfactorios, </a:t>
            </a:r>
            <a:r>
              <a:rPr lang="es-AR" sz="2200" b="1" i="1" dirty="0" smtClean="0"/>
              <a:t>concluimos que este modelo no es adecuado para nuestras necesidades</a:t>
            </a:r>
            <a:r>
              <a:rPr lang="es-AR" sz="2200" dirty="0" smtClean="0"/>
              <a:t>. </a:t>
            </a:r>
          </a:p>
        </p:txBody>
      </p:sp>
      <p:sp>
        <p:nvSpPr>
          <p:cNvPr id="13" name="Cinta hacia arriba 12"/>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6909792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570734" y="1452011"/>
            <a:ext cx="3033437" cy="848948"/>
          </a:xfrm>
          <a:prstGeom prst="rect">
            <a:avLst/>
          </a:prstGeom>
        </p:spPr>
      </p:pic>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70982" y="1606931"/>
            <a:ext cx="11751734" cy="523220"/>
          </a:xfrm>
          <a:prstGeom prst="rect">
            <a:avLst/>
          </a:prstGeom>
          <a:noFill/>
        </p:spPr>
        <p:txBody>
          <a:bodyPr wrap="square" rtlCol="0">
            <a:spAutoFit/>
          </a:bodyPr>
          <a:lstStyle/>
          <a:p>
            <a:pPr algn="ctr"/>
            <a:r>
              <a:rPr lang="es-AR" sz="2800" b="1" i="1" dirty="0" smtClean="0"/>
              <a:t>XGBoost</a:t>
            </a:r>
            <a:endParaRPr lang="es-AR" sz="2800" b="1" i="1" dirty="0"/>
          </a:p>
        </p:txBody>
      </p:sp>
      <p:sp>
        <p:nvSpPr>
          <p:cNvPr id="6" name="Rectángulo 5"/>
          <p:cNvSpPr/>
          <p:nvPr/>
        </p:nvSpPr>
        <p:spPr>
          <a:xfrm>
            <a:off x="220133" y="2701177"/>
            <a:ext cx="11803549" cy="3046988"/>
          </a:xfrm>
          <a:prstGeom prst="rect">
            <a:avLst/>
          </a:prstGeom>
          <a:solidFill>
            <a:srgbClr val="FF0000">
              <a:alpha val="10000"/>
            </a:srgbClr>
          </a:solidFill>
        </p:spPr>
        <p:txBody>
          <a:bodyPr wrap="square">
            <a:spAutoFit/>
          </a:bodyPr>
          <a:lstStyle/>
          <a:p>
            <a:pPr algn="just"/>
            <a:r>
              <a:rPr lang="es-AR" sz="2400" dirty="0"/>
              <a:t>XGBoost es una implementación de árboles de decisión potenciados por gradiente que se ha vuelto popular en competiciones de aprendizaje automático debido a su velocidad y rendimiento. Se utiliza para problemas de clasificación y regresión, y funciona bien en conjuntos de datos grandes y complejos. En nuestro caso, como estamos tratando de clasificar múltiples etiquetas, utilizamos la clase </a:t>
            </a:r>
            <a:r>
              <a:rPr lang="es-AR" sz="2400" i="1" dirty="0"/>
              <a:t>MultioutputClassifier</a:t>
            </a:r>
            <a:r>
              <a:rPr lang="es-AR" sz="2400" dirty="0"/>
              <a:t> de </a:t>
            </a:r>
            <a:r>
              <a:rPr lang="es-AR" sz="2400" i="1" dirty="0"/>
              <a:t>Scikit-learn</a:t>
            </a:r>
            <a:r>
              <a:rPr lang="es-AR" sz="2400" dirty="0"/>
              <a:t>, que permite ajustar un clasificador diferente para cada etiqueta</a:t>
            </a:r>
            <a:r>
              <a:rPr lang="es-AR" sz="2400" dirty="0" smtClean="0"/>
              <a:t>. </a:t>
            </a:r>
            <a:r>
              <a:rPr lang="es-AR" sz="2400" dirty="0"/>
              <a:t>Esto puede ser especialmente útil para ampliar los clasificadores que no admiten de forma nativa la clasificación de objetivos múltiples</a:t>
            </a:r>
            <a:r>
              <a:rPr lang="es-AR" sz="2400" dirty="0" smtClean="0"/>
              <a:t>.</a:t>
            </a:r>
            <a:endParaRPr lang="es-AR" sz="3200" dirty="0"/>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9782771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2"/>
          <a:stretch>
            <a:fillRect/>
          </a:stretch>
        </p:blipFill>
        <p:spPr>
          <a:xfrm>
            <a:off x="467923" y="1426478"/>
            <a:ext cx="5262318" cy="4974818"/>
          </a:xfrm>
          <a:prstGeom prst="rect">
            <a:avLst/>
          </a:prstGeom>
          <a:ln>
            <a:solidFill>
              <a:schemeClr val="accent1"/>
            </a:solidFill>
          </a:ln>
        </p:spPr>
      </p:pic>
      <p:pic>
        <p:nvPicPr>
          <p:cNvPr id="5" name="Imagen 4"/>
          <p:cNvPicPr>
            <a:picLocks noChangeAspect="1"/>
          </p:cNvPicPr>
          <p:nvPr/>
        </p:nvPicPr>
        <p:blipFill>
          <a:blip r:embed="rId3"/>
          <a:stretch>
            <a:fillRect/>
          </a:stretch>
        </p:blipFill>
        <p:spPr>
          <a:xfrm>
            <a:off x="6320564" y="2091458"/>
            <a:ext cx="4678362" cy="534929"/>
          </a:xfrm>
          <a:prstGeom prst="rect">
            <a:avLst/>
          </a:prstGeom>
          <a:ln>
            <a:solidFill>
              <a:schemeClr val="accent1"/>
            </a:solidFill>
          </a:ln>
        </p:spPr>
      </p:pic>
      <p:pic>
        <p:nvPicPr>
          <p:cNvPr id="6" name="Imagen 5"/>
          <p:cNvPicPr>
            <a:picLocks noChangeAspect="1"/>
          </p:cNvPicPr>
          <p:nvPr/>
        </p:nvPicPr>
        <p:blipFill>
          <a:blip r:embed="rId4"/>
          <a:stretch>
            <a:fillRect/>
          </a:stretch>
        </p:blipFill>
        <p:spPr>
          <a:xfrm>
            <a:off x="6886583" y="3314216"/>
            <a:ext cx="3671525" cy="992075"/>
          </a:xfrm>
          <a:prstGeom prst="rect">
            <a:avLst/>
          </a:prstGeom>
          <a:ln>
            <a:solidFill>
              <a:schemeClr val="accent1"/>
            </a:solidFill>
          </a:ln>
        </p:spPr>
      </p:pic>
      <p:pic>
        <p:nvPicPr>
          <p:cNvPr id="7" name="Imagen 6"/>
          <p:cNvPicPr>
            <a:picLocks noChangeAspect="1"/>
          </p:cNvPicPr>
          <p:nvPr/>
        </p:nvPicPr>
        <p:blipFill>
          <a:blip r:embed="rId5"/>
          <a:stretch>
            <a:fillRect/>
          </a:stretch>
        </p:blipFill>
        <p:spPr>
          <a:xfrm>
            <a:off x="6899664" y="4972183"/>
            <a:ext cx="3658443" cy="1028024"/>
          </a:xfrm>
          <a:prstGeom prst="rect">
            <a:avLst/>
          </a:prstGeom>
          <a:ln>
            <a:solidFill>
              <a:schemeClr val="accent1"/>
            </a:solidFill>
          </a:ln>
        </p:spPr>
      </p:pic>
      <p:sp>
        <p:nvSpPr>
          <p:cNvPr id="11" name="CuadroTexto 10"/>
          <p:cNvSpPr txBox="1"/>
          <p:nvPr/>
        </p:nvSpPr>
        <p:spPr>
          <a:xfrm>
            <a:off x="6886583" y="2876524"/>
            <a:ext cx="3671525" cy="338554"/>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s-AR" sz="1600" dirty="0" smtClean="0"/>
              <a:t>Top 3 Accuracy</a:t>
            </a:r>
            <a:endParaRPr lang="es-AR" sz="1600" dirty="0"/>
          </a:p>
        </p:txBody>
      </p:sp>
      <p:sp>
        <p:nvSpPr>
          <p:cNvPr id="12" name="CuadroTexto 11"/>
          <p:cNvSpPr txBox="1"/>
          <p:nvPr/>
        </p:nvSpPr>
        <p:spPr>
          <a:xfrm>
            <a:off x="6886583" y="4543982"/>
            <a:ext cx="3671525" cy="338554"/>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s-AR" sz="1600" dirty="0" smtClean="0"/>
              <a:t>Top 3 Precision</a:t>
            </a:r>
            <a:endParaRPr lang="es-AR" sz="1600" dirty="0"/>
          </a:p>
        </p:txBody>
      </p:sp>
      <p:sp>
        <p:nvSpPr>
          <p:cNvPr id="13" name="CuadroTexto 12"/>
          <p:cNvSpPr txBox="1"/>
          <p:nvPr/>
        </p:nvSpPr>
        <p:spPr>
          <a:xfrm>
            <a:off x="6320564" y="1644351"/>
            <a:ext cx="4678362" cy="338554"/>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s-AR" sz="1600" dirty="0" smtClean="0"/>
              <a:t>Promedio de productos</a:t>
            </a:r>
            <a:endParaRPr lang="es-AR" sz="1600" dirty="0"/>
          </a:p>
        </p:txBody>
      </p:sp>
      <p:sp>
        <p:nvSpPr>
          <p:cNvPr id="14" name="Cinta hacia arriba 13"/>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CuadroTexto 14"/>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22356190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220133" y="1121762"/>
            <a:ext cx="11803548" cy="5755422"/>
          </a:xfrm>
          <a:prstGeom prst="rect">
            <a:avLst/>
          </a:prstGeom>
        </p:spPr>
        <p:txBody>
          <a:bodyPr wrap="square">
            <a:spAutoFit/>
          </a:bodyPr>
          <a:lstStyle/>
          <a:p>
            <a:pPr algn="just"/>
            <a:r>
              <a:rPr lang="es-AR" sz="2300" dirty="0" smtClean="0">
                <a:solidFill>
                  <a:srgbClr val="002060"/>
                </a:solidFill>
              </a:rPr>
              <a:t>Conclusiones:</a:t>
            </a:r>
          </a:p>
          <a:p>
            <a:pPr algn="just"/>
            <a:endParaRPr lang="es-AR" sz="2300" dirty="0" smtClean="0"/>
          </a:p>
          <a:p>
            <a:pPr algn="just"/>
            <a:r>
              <a:rPr lang="es-AR" sz="2300" dirty="0" smtClean="0"/>
              <a:t>Es </a:t>
            </a:r>
            <a:r>
              <a:rPr lang="es-AR" sz="2300" dirty="0"/>
              <a:t>evidente que el modelo XGBoost ha demostrado una mejora significativa en términos de precisión en comparación con el primer modelo, incluso utilizando la configuración predeterminada. No solo ha aumentado la precisión general, sino también el accuracy, alcanzando valores de </a:t>
            </a:r>
            <a:r>
              <a:rPr lang="es-AR" sz="2300" dirty="0" smtClean="0"/>
              <a:t>0.82 </a:t>
            </a:r>
            <a:r>
              <a:rPr lang="es-AR" sz="2300" dirty="0"/>
              <a:t>y </a:t>
            </a:r>
            <a:r>
              <a:rPr lang="es-AR" sz="2300" dirty="0" smtClean="0"/>
              <a:t>0.97</a:t>
            </a:r>
            <a:r>
              <a:rPr lang="es-AR" sz="2300" dirty="0"/>
              <a:t>, respectivamente. </a:t>
            </a:r>
            <a:endParaRPr lang="es-AR" sz="2300" dirty="0" smtClean="0"/>
          </a:p>
          <a:p>
            <a:pPr algn="just"/>
            <a:endParaRPr lang="es-AR" sz="2300" dirty="0"/>
          </a:p>
          <a:p>
            <a:pPr algn="just"/>
            <a:r>
              <a:rPr lang="es-AR" sz="2300" dirty="0" smtClean="0"/>
              <a:t>Sin </a:t>
            </a:r>
            <a:r>
              <a:rPr lang="es-AR" sz="2300" dirty="0"/>
              <a:t>embargo, lo que más nos interesa es la precisión en el top 3, la cual ha mejorado considerablemente con un valor de </a:t>
            </a:r>
            <a:r>
              <a:rPr lang="es-AR" sz="2300" dirty="0" smtClean="0"/>
              <a:t>0.98</a:t>
            </a:r>
            <a:r>
              <a:rPr lang="es-AR" sz="2300" dirty="0"/>
              <a:t>. Además, el accuracy en los productos más recomendados también ha aumentado significativamente, alcanzando aproximadamente un </a:t>
            </a:r>
            <a:r>
              <a:rPr lang="es-AR" sz="2300" dirty="0" smtClean="0"/>
              <a:t>0.99</a:t>
            </a:r>
            <a:r>
              <a:rPr lang="es-AR" sz="2300" dirty="0"/>
              <a:t>. </a:t>
            </a:r>
            <a:r>
              <a:rPr lang="es-AR" sz="2300" i="1" dirty="0"/>
              <a:t>Esto nos permite afirmar con confianza que este modelo es una herramienta útil para recomendar con gran precisión los tres mejores productos a un cliente, lo que puede ser de gran ayuda para Santander en el próximo mes</a:t>
            </a:r>
            <a:r>
              <a:rPr lang="es-AR" sz="2300" dirty="0"/>
              <a:t>. </a:t>
            </a:r>
            <a:endParaRPr lang="es-AR" sz="2300" dirty="0" smtClean="0"/>
          </a:p>
          <a:p>
            <a:pPr algn="just"/>
            <a:endParaRPr lang="es-AR" sz="2300" dirty="0" smtClean="0"/>
          </a:p>
          <a:p>
            <a:pPr algn="just"/>
            <a:r>
              <a:rPr lang="es-AR" sz="2300" dirty="0" smtClean="0"/>
              <a:t>No </a:t>
            </a:r>
            <a:r>
              <a:rPr lang="es-AR" sz="2300" dirty="0"/>
              <a:t>obstante, todavía tenemos la oportunidad de mejorar el rendimiento de nuestro modelo mediante el </a:t>
            </a:r>
            <a:r>
              <a:rPr lang="es-AR" sz="2300" dirty="0" smtClean="0"/>
              <a:t>hiperajuste</a:t>
            </a:r>
            <a:r>
              <a:rPr lang="es-AR" sz="2300" dirty="0"/>
              <a:t>, lo cual puede resultar en una precisión aún mayor.</a:t>
            </a:r>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39131066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20133" y="1213284"/>
            <a:ext cx="11751734" cy="2369880"/>
          </a:xfrm>
          <a:prstGeom prst="rect">
            <a:avLst/>
          </a:prstGeom>
          <a:noFill/>
        </p:spPr>
        <p:txBody>
          <a:bodyPr wrap="square" rtlCol="0">
            <a:spAutoFit/>
          </a:bodyPr>
          <a:lstStyle/>
          <a:p>
            <a:pPr algn="just"/>
            <a:r>
              <a:rPr lang="es-AR" sz="2800" i="1" dirty="0" smtClean="0">
                <a:solidFill>
                  <a:srgbClr val="002060"/>
                </a:solidFill>
              </a:rPr>
              <a:t>Ajuste de hiperparámetros para mejorar el modelo</a:t>
            </a:r>
          </a:p>
          <a:p>
            <a:pPr algn="just"/>
            <a:endParaRPr lang="es-AR" sz="2400" dirty="0" smtClean="0"/>
          </a:p>
          <a:p>
            <a:pPr algn="just"/>
            <a:r>
              <a:rPr lang="es-AR" sz="2400" dirty="0"/>
              <a:t>Para mejorar aún más la precisión de nuestro modelo XGBoost, hemos implementado una técnica de optimización de hiperparámetros llamada </a:t>
            </a:r>
            <a:r>
              <a:rPr lang="es-AR" sz="2400" dirty="0" err="1"/>
              <a:t>GridSearch</a:t>
            </a:r>
            <a:r>
              <a:rPr lang="es-AR" sz="2400" dirty="0"/>
              <a:t>. Esta técnica se utiliza para recorrer sistemáticamente todas las combinaciones posibles de valores de hiperparámetros y encontrar la combinación óptima que produce los mejores resultados. </a:t>
            </a:r>
            <a:endParaRPr lang="es-AR" sz="3200" dirty="0"/>
          </a:p>
        </p:txBody>
      </p:sp>
      <p:pic>
        <p:nvPicPr>
          <p:cNvPr id="2" name="Imagen 1"/>
          <p:cNvPicPr>
            <a:picLocks noChangeAspect="1"/>
          </p:cNvPicPr>
          <p:nvPr/>
        </p:nvPicPr>
        <p:blipFill>
          <a:blip r:embed="rId2"/>
          <a:stretch>
            <a:fillRect/>
          </a:stretch>
        </p:blipFill>
        <p:spPr>
          <a:xfrm>
            <a:off x="3667702" y="4624583"/>
            <a:ext cx="3934881" cy="968204"/>
          </a:xfrm>
          <a:prstGeom prst="rect">
            <a:avLst/>
          </a:prstGeom>
          <a:ln>
            <a:solidFill>
              <a:schemeClr val="accent1"/>
            </a:solidFill>
          </a:ln>
        </p:spPr>
      </p:pic>
      <p:sp>
        <p:nvSpPr>
          <p:cNvPr id="5" name="CuadroTexto 4"/>
          <p:cNvSpPr txBox="1"/>
          <p:nvPr/>
        </p:nvSpPr>
        <p:spPr>
          <a:xfrm>
            <a:off x="3667702" y="4069433"/>
            <a:ext cx="3934881" cy="40011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s-AR" sz="2000" dirty="0" smtClean="0"/>
              <a:t>Resultados del ajuste</a:t>
            </a:r>
            <a:endParaRPr lang="es-AR" sz="2000" dirty="0"/>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32496821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5" name="Tabla 4"/>
          <p:cNvGraphicFramePr>
            <a:graphicFrameLocks noGrp="1"/>
          </p:cNvGraphicFramePr>
          <p:nvPr>
            <p:extLst>
              <p:ext uri="{D42A27DB-BD31-4B8C-83A1-F6EECF244321}">
                <p14:modId xmlns:p14="http://schemas.microsoft.com/office/powerpoint/2010/main" val="3815301053"/>
              </p:ext>
            </p:extLst>
          </p:nvPr>
        </p:nvGraphicFramePr>
        <p:xfrm>
          <a:off x="470747" y="1358798"/>
          <a:ext cx="11379200" cy="2224464"/>
        </p:xfrm>
        <a:graphic>
          <a:graphicData uri="http://schemas.openxmlformats.org/drawingml/2006/table">
            <a:tbl>
              <a:tblPr firstRow="1" bandRow="1">
                <a:tableStyleId>{EB344D84-9AFB-497E-A393-DC336BA19D2E}</a:tableStyleId>
              </a:tblPr>
              <a:tblGrid>
                <a:gridCol w="2275840">
                  <a:extLst>
                    <a:ext uri="{9D8B030D-6E8A-4147-A177-3AD203B41FA5}">
                      <a16:colId xmlns:a16="http://schemas.microsoft.com/office/drawing/2014/main" val="249303152"/>
                    </a:ext>
                  </a:extLst>
                </a:gridCol>
                <a:gridCol w="2275840">
                  <a:extLst>
                    <a:ext uri="{9D8B030D-6E8A-4147-A177-3AD203B41FA5}">
                      <a16:colId xmlns:a16="http://schemas.microsoft.com/office/drawing/2014/main" val="1468068174"/>
                    </a:ext>
                  </a:extLst>
                </a:gridCol>
                <a:gridCol w="2275840">
                  <a:extLst>
                    <a:ext uri="{9D8B030D-6E8A-4147-A177-3AD203B41FA5}">
                      <a16:colId xmlns:a16="http://schemas.microsoft.com/office/drawing/2014/main" val="3131284116"/>
                    </a:ext>
                  </a:extLst>
                </a:gridCol>
                <a:gridCol w="2275840">
                  <a:extLst>
                    <a:ext uri="{9D8B030D-6E8A-4147-A177-3AD203B41FA5}">
                      <a16:colId xmlns:a16="http://schemas.microsoft.com/office/drawing/2014/main" val="3537519580"/>
                    </a:ext>
                  </a:extLst>
                </a:gridCol>
                <a:gridCol w="2275840">
                  <a:extLst>
                    <a:ext uri="{9D8B030D-6E8A-4147-A177-3AD203B41FA5}">
                      <a16:colId xmlns:a16="http://schemas.microsoft.com/office/drawing/2014/main" val="11458345"/>
                    </a:ext>
                  </a:extLst>
                </a:gridCol>
              </a:tblGrid>
              <a:tr h="655032">
                <a:tc>
                  <a:txBody>
                    <a:bodyPr/>
                    <a:lstStyle/>
                    <a:p>
                      <a:pPr algn="ctr"/>
                      <a:r>
                        <a:rPr lang="es-AR" dirty="0" smtClean="0">
                          <a:solidFill>
                            <a:srgbClr val="002060"/>
                          </a:solidFill>
                        </a:rPr>
                        <a:t>Modelo</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solidFill>
                            <a:srgbClr val="002060"/>
                          </a:solidFill>
                        </a:rPr>
                        <a:t>Promedio general</a:t>
                      </a:r>
                      <a:r>
                        <a:rPr lang="es-AR" baseline="0" dirty="0" smtClean="0">
                          <a:solidFill>
                            <a:srgbClr val="002060"/>
                          </a:solidFill>
                        </a:rPr>
                        <a:t> Accuracy</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solidFill>
                            <a:srgbClr val="002060"/>
                          </a:solidFill>
                        </a:rPr>
                        <a:t>Promedio general Precision</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solidFill>
                            <a:srgbClr val="002060"/>
                          </a:solidFill>
                        </a:rPr>
                        <a:t>Promedio TOP 3 Accuracy</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solidFill>
                            <a:srgbClr val="002060"/>
                          </a:solidFill>
                        </a:rPr>
                        <a:t>Promedio TOP</a:t>
                      </a:r>
                      <a:r>
                        <a:rPr lang="es-AR" baseline="0" dirty="0" smtClean="0">
                          <a:solidFill>
                            <a:srgbClr val="002060"/>
                          </a:solidFill>
                        </a:rPr>
                        <a:t> 3 Precision</a:t>
                      </a:r>
                      <a:endParaRPr lang="es-AR" dirty="0">
                        <a:solidFill>
                          <a:srgbClr val="002060"/>
                        </a:solidFill>
                      </a:endParaRPr>
                    </a:p>
                  </a:txBody>
                  <a:tcPr anchor="ctr">
                    <a:lnL>
                      <a:noFill/>
                    </a:lnL>
                    <a:lnR>
                      <a:noFill/>
                    </a:lnR>
                    <a:lnT w="25400" cmpd="sng">
                      <a:noFill/>
                    </a:lnT>
                    <a:lnB w="254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50435772"/>
                  </a:ext>
                </a:extLst>
              </a:tr>
              <a:tr h="874640">
                <a:tc>
                  <a:txBody>
                    <a:bodyPr/>
                    <a:lstStyle/>
                    <a:p>
                      <a:pPr algn="ctr"/>
                      <a:r>
                        <a:rPr lang="es-AR" dirty="0" smtClean="0"/>
                        <a:t>XGBoost con parámetros predeterminados</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tc>
                  <a:txBody>
                    <a:bodyPr/>
                    <a:lstStyle/>
                    <a:p>
                      <a:pPr algn="ctr"/>
                      <a:r>
                        <a:rPr lang="es-AR" dirty="0" smtClean="0"/>
                        <a:t>0.967</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tc>
                  <a:txBody>
                    <a:bodyPr/>
                    <a:lstStyle/>
                    <a:p>
                      <a:pPr algn="ctr"/>
                      <a:r>
                        <a:rPr lang="es-AR" dirty="0" smtClean="0"/>
                        <a:t>0.82</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tc>
                  <a:txBody>
                    <a:bodyPr/>
                    <a:lstStyle/>
                    <a:p>
                      <a:pPr algn="ctr"/>
                      <a:r>
                        <a:rPr lang="es-AR" dirty="0" smtClean="0"/>
                        <a:t>0.99</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tc>
                  <a:txBody>
                    <a:bodyPr/>
                    <a:lstStyle/>
                    <a:p>
                      <a:pPr algn="ctr"/>
                      <a:r>
                        <a:rPr lang="es-AR" dirty="0" smtClean="0"/>
                        <a:t>0.98</a:t>
                      </a:r>
                      <a:endParaRPr lang="es-AR" dirty="0"/>
                    </a:p>
                  </a:txBody>
                  <a:tcPr anchor="ctr">
                    <a:lnL>
                      <a:noFill/>
                    </a:lnL>
                    <a:lnR>
                      <a:noFill/>
                    </a:lnR>
                    <a:lnT w="25400" cmpd="sng">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9914624"/>
                  </a:ext>
                </a:extLst>
              </a:tr>
              <a:tr h="655032">
                <a:tc>
                  <a:txBody>
                    <a:bodyPr/>
                    <a:lstStyle/>
                    <a:p>
                      <a:pPr algn="ctr"/>
                      <a:r>
                        <a:rPr lang="es-AR" dirty="0" smtClean="0"/>
                        <a:t>XGBoost con hiperparámetros</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t>0.966</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t>0.51</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t>0.99</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AR" dirty="0" smtClean="0"/>
                        <a:t>0.97</a:t>
                      </a:r>
                      <a:endParaRPr lang="es-AR" dirty="0"/>
                    </a:p>
                  </a:txBody>
                  <a:tcPr anchor="ctr">
                    <a:lnL>
                      <a:noFill/>
                    </a:lnL>
                    <a:lnR>
                      <a:noFill/>
                    </a:lnR>
                    <a:lnT>
                      <a:noFill/>
                    </a:lnT>
                    <a:lnB w="254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91020095"/>
                  </a:ext>
                </a:extLst>
              </a:tr>
            </a:tbl>
          </a:graphicData>
        </a:graphic>
      </p:graphicFrame>
      <p:sp>
        <p:nvSpPr>
          <p:cNvPr id="7" name="Rectángulo 6"/>
          <p:cNvSpPr/>
          <p:nvPr/>
        </p:nvSpPr>
        <p:spPr>
          <a:xfrm>
            <a:off x="184090" y="3978412"/>
            <a:ext cx="11823820" cy="2462213"/>
          </a:xfrm>
          <a:prstGeom prst="rect">
            <a:avLst/>
          </a:prstGeom>
        </p:spPr>
        <p:txBody>
          <a:bodyPr wrap="square">
            <a:spAutoFit/>
          </a:bodyPr>
          <a:lstStyle/>
          <a:p>
            <a:pPr algn="just"/>
            <a:r>
              <a:rPr lang="es-AR" sz="2200" dirty="0"/>
              <a:t>Después de realizar la </a:t>
            </a:r>
            <a:r>
              <a:rPr lang="es-AR" sz="2200" dirty="0" err="1"/>
              <a:t>GridSearch</a:t>
            </a:r>
            <a:r>
              <a:rPr lang="es-AR" sz="2200" dirty="0"/>
              <a:t> exhaustiva utilizando los parámetros seleccionados, nos encontramos con que el puntaje obtenido con los mejores parámetros no superó a los resultados obtenidos con los parámetros predeterminados. De hecho, la precisión general disminuyó a </a:t>
            </a:r>
            <a:r>
              <a:rPr lang="es-AR" sz="2200" dirty="0" smtClean="0"/>
              <a:t>0.51</a:t>
            </a:r>
            <a:r>
              <a:rPr lang="es-AR" sz="2200" dirty="0"/>
              <a:t>, lo que indica que los parámetros seleccionados no lograron mejorar significativamente la calidad del modelo. Además, la búsqueda de parámetros consumió un tiempo considerable, lo que afectó la eficiencia del proceso de ajuste del modelo. Después de esta evaluación, decidimos continuar utilizando los parámetros predeterminados en nuestro modelo XGBoost. </a:t>
            </a:r>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24778734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20133" y="1177623"/>
            <a:ext cx="11751734" cy="543439"/>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s-AR" sz="2800" b="1" dirty="0"/>
              <a:t>Permutation Importance</a:t>
            </a:r>
            <a:endParaRPr lang="es-AR" sz="2800" b="1" dirty="0"/>
          </a:p>
        </p:txBody>
      </p:sp>
      <p:pic>
        <p:nvPicPr>
          <p:cNvPr id="2" name="Imagen 1"/>
          <p:cNvPicPr>
            <a:picLocks noChangeAspect="1"/>
          </p:cNvPicPr>
          <p:nvPr/>
        </p:nvPicPr>
        <p:blipFill>
          <a:blip r:embed="rId2"/>
          <a:stretch>
            <a:fillRect/>
          </a:stretch>
        </p:blipFill>
        <p:spPr>
          <a:xfrm>
            <a:off x="6712032" y="2311949"/>
            <a:ext cx="5479968" cy="3953405"/>
          </a:xfrm>
          <a:prstGeom prst="rect">
            <a:avLst/>
          </a:prstGeom>
        </p:spPr>
      </p:pic>
      <p:sp>
        <p:nvSpPr>
          <p:cNvPr id="7" name="CuadroTexto 6"/>
          <p:cNvSpPr txBox="1"/>
          <p:nvPr/>
        </p:nvSpPr>
        <p:spPr>
          <a:xfrm>
            <a:off x="168318" y="1839482"/>
            <a:ext cx="6585539" cy="5016758"/>
          </a:xfrm>
          <a:prstGeom prst="rect">
            <a:avLst/>
          </a:prstGeom>
          <a:noFill/>
        </p:spPr>
        <p:txBody>
          <a:bodyPr wrap="square" rtlCol="0">
            <a:spAutoFit/>
          </a:bodyPr>
          <a:lstStyle/>
          <a:p>
            <a:pPr algn="just"/>
            <a:r>
              <a:rPr lang="es-AR" sz="2000" dirty="0" smtClean="0"/>
              <a:t>Se </a:t>
            </a:r>
            <a:r>
              <a:rPr lang="es-AR" sz="2000" dirty="0"/>
              <a:t>observa que la variable más importante es "</a:t>
            </a:r>
            <a:r>
              <a:rPr lang="es-AR" sz="2000" dirty="0" err="1"/>
              <a:t>fecha_alta</a:t>
            </a:r>
            <a:r>
              <a:rPr lang="es-AR" sz="2000" dirty="0"/>
              <a:t>" con un valor de importancia de 0.105, seguida de "</a:t>
            </a:r>
            <a:r>
              <a:rPr lang="es-AR" sz="2000" dirty="0" err="1"/>
              <a:t>ind_actividad_cliente</a:t>
            </a:r>
            <a:r>
              <a:rPr lang="es-AR" sz="2000" dirty="0"/>
              <a:t>" con 0.097 y "</a:t>
            </a:r>
            <a:r>
              <a:rPr lang="es-AR" sz="2000" dirty="0" err="1"/>
              <a:t>ncodpers</a:t>
            </a:r>
            <a:r>
              <a:rPr lang="es-AR" sz="2000" dirty="0"/>
              <a:t>" con 0.091. </a:t>
            </a:r>
            <a:r>
              <a:rPr lang="es-AR" sz="2000" dirty="0" smtClean="0"/>
              <a:t>Esto puede </a:t>
            </a:r>
            <a:r>
              <a:rPr lang="es-AR" sz="2000" dirty="0"/>
              <a:t>indicar que los clientes que se registraron hace más tiempo tienen más probabilidades de comprar nuevos productos bancarios. La actividad del cliente también es una variable importante, lo que sugiere que los clientes que tienen un historial de actividad más alto tienen más probabilidades de adquirir nuevos productos bancarios. Otras variables importantes incluyen la edad del cliente, el canal de entrada, la segmentación y el ingreso. </a:t>
            </a:r>
            <a:endParaRPr lang="es-AR" sz="2000" dirty="0" smtClean="0"/>
          </a:p>
          <a:p>
            <a:pPr algn="just"/>
            <a:r>
              <a:rPr lang="es-AR" sz="2000" dirty="0" smtClean="0"/>
              <a:t>En </a:t>
            </a:r>
            <a:r>
              <a:rPr lang="es-AR" sz="2000" dirty="0"/>
              <a:t>general, el análisis de Permutation Importance proporciona información valiosa sobre qué características son más relevantes para la predicción de nuevos productos bancarios, lo que puede ser útil para desarrollar estrategias de marketing y ventas más efectivas.</a:t>
            </a:r>
            <a:endParaRPr lang="es-AR" sz="2000" dirty="0"/>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14395875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20133" y="1177623"/>
            <a:ext cx="11751734" cy="543439"/>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s-AR" sz="2800" b="1" dirty="0" smtClean="0"/>
              <a:t>Cross Validation</a:t>
            </a:r>
            <a:endParaRPr lang="es-AR" sz="2800" b="1" dirty="0"/>
          </a:p>
        </p:txBody>
      </p:sp>
      <p:sp>
        <p:nvSpPr>
          <p:cNvPr id="7" name="CuadroTexto 6"/>
          <p:cNvSpPr txBox="1"/>
          <p:nvPr/>
        </p:nvSpPr>
        <p:spPr>
          <a:xfrm>
            <a:off x="168317" y="1808946"/>
            <a:ext cx="11803549" cy="1200329"/>
          </a:xfrm>
          <a:prstGeom prst="rect">
            <a:avLst/>
          </a:prstGeom>
          <a:noFill/>
        </p:spPr>
        <p:txBody>
          <a:bodyPr wrap="square" rtlCol="0">
            <a:spAutoFit/>
          </a:bodyPr>
          <a:lstStyle/>
          <a:p>
            <a:pPr algn="just"/>
            <a:r>
              <a:rPr lang="es-AR" sz="2400" dirty="0"/>
              <a:t>El paso final del planteamiento y evaluación de los modelos es analizar la generalización de estos, es decir, el comportamiento de la clasificación para diferentes divisiones de datos. </a:t>
            </a:r>
            <a:endParaRPr lang="es-AR" sz="2400" dirty="0" smtClean="0"/>
          </a:p>
          <a:p>
            <a:pPr algn="just"/>
            <a:r>
              <a:rPr lang="es-AR" sz="2400" dirty="0" smtClean="0"/>
              <a:t>Para </a:t>
            </a:r>
            <a:r>
              <a:rPr lang="es-AR" sz="2400" dirty="0"/>
              <a:t>esto, aplicamos una validación cruzada con </a:t>
            </a:r>
            <a:r>
              <a:rPr lang="es-AR" sz="2400" dirty="0" smtClean="0"/>
              <a:t>el método K-</a:t>
            </a:r>
            <a:r>
              <a:rPr lang="es-AR" sz="2400" dirty="0" err="1" smtClean="0"/>
              <a:t>Fold</a:t>
            </a:r>
            <a:r>
              <a:rPr lang="es-AR" sz="2400" dirty="0" smtClean="0"/>
              <a:t>.</a:t>
            </a:r>
            <a:endParaRPr lang="es-AR" sz="2800" dirty="0"/>
          </a:p>
        </p:txBody>
      </p:sp>
      <p:pic>
        <p:nvPicPr>
          <p:cNvPr id="5" name="Imagen 4"/>
          <p:cNvPicPr>
            <a:picLocks noChangeAspect="1"/>
          </p:cNvPicPr>
          <p:nvPr/>
        </p:nvPicPr>
        <p:blipFill>
          <a:blip r:embed="rId2"/>
          <a:stretch>
            <a:fillRect/>
          </a:stretch>
        </p:blipFill>
        <p:spPr>
          <a:xfrm>
            <a:off x="3348878" y="3613588"/>
            <a:ext cx="5480874" cy="2462092"/>
          </a:xfrm>
          <a:prstGeom prst="rect">
            <a:avLst/>
          </a:prstGeom>
        </p:spPr>
      </p:pic>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25284581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46260" y="41840"/>
            <a:ext cx="10515600" cy="1325563"/>
          </a:xfrm>
        </p:spPr>
        <p:txBody>
          <a:bodyPr>
            <a:normAutofit/>
          </a:bodyPr>
          <a:lstStyle/>
          <a:p>
            <a:r>
              <a:rPr lang="es-AR" sz="4000" dirty="0" smtClean="0">
                <a:solidFill>
                  <a:srgbClr val="002060"/>
                </a:solidFill>
                <a:latin typeface="+mn-lt"/>
              </a:rPr>
              <a:t>Introducción – Contexto comercial</a:t>
            </a:r>
            <a:endParaRPr lang="es-AR" sz="4000" dirty="0">
              <a:solidFill>
                <a:srgbClr val="002060"/>
              </a:solidFill>
              <a:latin typeface="+mn-lt"/>
            </a:endParaRPr>
          </a:p>
        </p:txBody>
      </p:sp>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233196" y="1261383"/>
            <a:ext cx="11725607" cy="5262979"/>
          </a:xfrm>
          <a:prstGeom prst="rect">
            <a:avLst/>
          </a:prstGeom>
        </p:spPr>
        <p:txBody>
          <a:bodyPr wrap="square">
            <a:spAutoFit/>
          </a:bodyPr>
          <a:lstStyle/>
          <a:p>
            <a:pPr algn="just"/>
            <a:r>
              <a:rPr lang="es-AR" sz="2400" dirty="0"/>
              <a:t>El Grupo Santander es una empresa multinacional española de servicios financieros que ofrece una amplia gama de productos y servicios, desde banca minorista hasta seguros y administración de fideicomisos. </a:t>
            </a:r>
            <a:endParaRPr lang="es-AR" sz="2400" dirty="0" smtClean="0"/>
          </a:p>
          <a:p>
            <a:pPr algn="just"/>
            <a:endParaRPr lang="es-AR" sz="2400" dirty="0"/>
          </a:p>
          <a:p>
            <a:pPr algn="just"/>
            <a:r>
              <a:rPr lang="es-AR" sz="2400" dirty="0" smtClean="0">
                <a:solidFill>
                  <a:srgbClr val="3E2997"/>
                </a:solidFill>
              </a:rPr>
              <a:t>Con </a:t>
            </a:r>
            <a:r>
              <a:rPr lang="es-AR" sz="2400" dirty="0">
                <a:solidFill>
                  <a:srgbClr val="3E2997"/>
                </a:solidFill>
              </a:rPr>
              <a:t>el objetivo de mejorar la experiencia del cliente, el banco busca mejorar su sistema de recomendación personalizado de productos, ya que el sistema actual no proporciona recomendaciones precisas para todos los clientes</a:t>
            </a:r>
            <a:r>
              <a:rPr lang="es-AR" sz="2400" dirty="0" smtClean="0">
                <a:solidFill>
                  <a:srgbClr val="3E2997"/>
                </a:solidFill>
              </a:rPr>
              <a:t>.</a:t>
            </a:r>
          </a:p>
          <a:p>
            <a:pPr algn="just"/>
            <a:endParaRPr lang="es-AR" sz="2400" dirty="0"/>
          </a:p>
          <a:p>
            <a:pPr algn="just"/>
            <a:r>
              <a:rPr lang="es-AR" sz="2400" dirty="0"/>
              <a:t>Para lograr esto, se utilizará un sistema de recomendación basado en la recopilación de información de marketing y el seguimiento del comportamiento del usuario, como el historial de compras y la actividad de navegación, para modelar las preferencias del usuario. Esto permitirá que se proporcionen recomendaciones de productos </a:t>
            </a:r>
            <a:r>
              <a:rPr lang="es-AR" sz="2400" dirty="0" smtClean="0"/>
              <a:t>personalizados </a:t>
            </a:r>
            <a:r>
              <a:rPr lang="es-AR" sz="2400" dirty="0"/>
              <a:t>que sean </a:t>
            </a:r>
            <a:r>
              <a:rPr lang="es-AR" sz="2400" dirty="0" smtClean="0"/>
              <a:t>atractivos </a:t>
            </a:r>
            <a:r>
              <a:rPr lang="es-AR" sz="2400" dirty="0"/>
              <a:t>para el cliente, lo que a su vez puede mejorar el compromiso del cliente y lograr una mayor rentabilidad para el banco</a:t>
            </a:r>
            <a:r>
              <a:rPr lang="es-AR" sz="2400" dirty="0" smtClean="0"/>
              <a:t>.</a:t>
            </a:r>
            <a:endParaRPr lang="es-AR" sz="2400" dirty="0"/>
          </a:p>
        </p:txBody>
      </p:sp>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01</a:t>
            </a:r>
            <a:endParaRPr lang="es-AR" b="1" dirty="0"/>
          </a:p>
        </p:txBody>
      </p:sp>
    </p:spTree>
    <p:extLst>
      <p:ext uri="{BB962C8B-B14F-4D97-AF65-F5344CB8AC3E}">
        <p14:creationId xmlns:p14="http://schemas.microsoft.com/office/powerpoint/2010/main" val="33328508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8318" y="10363"/>
            <a:ext cx="10515600" cy="1325563"/>
          </a:xfrm>
        </p:spPr>
        <p:txBody>
          <a:bodyPr>
            <a:normAutofit/>
          </a:bodyPr>
          <a:lstStyle/>
          <a:p>
            <a:r>
              <a:rPr lang="es-AR" sz="4000" dirty="0" smtClean="0">
                <a:solidFill>
                  <a:srgbClr val="002060"/>
                </a:solidFill>
                <a:latin typeface="+mn-lt"/>
              </a:rPr>
              <a:t>Desarrollando un modelo de machine learning</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11" name="Tabla 10"/>
              <p:cNvGraphicFramePr>
                <a:graphicFrameLocks noGrp="1"/>
              </p:cNvGraphicFramePr>
              <p:nvPr>
                <p:extLst>
                  <p:ext uri="{D42A27DB-BD31-4B8C-83A1-F6EECF244321}">
                    <p14:modId xmlns:p14="http://schemas.microsoft.com/office/powerpoint/2010/main" val="3753397556"/>
                  </p:ext>
                </p:extLst>
              </p:nvPr>
            </p:nvGraphicFramePr>
            <p:xfrm>
              <a:off x="246041" y="1134438"/>
              <a:ext cx="11699918" cy="2926080"/>
            </p:xfrm>
            <a:graphic>
              <a:graphicData uri="http://schemas.openxmlformats.org/drawingml/2006/table">
                <a:tbl>
                  <a:tblPr firstRow="1" bandRow="1">
                    <a:tableStyleId>{C083E6E3-FA7D-4D7B-A595-EF9225AFEA82}</a:tableStyleId>
                  </a:tblPr>
                  <a:tblGrid>
                    <a:gridCol w="4602180">
                      <a:extLst>
                        <a:ext uri="{9D8B030D-6E8A-4147-A177-3AD203B41FA5}">
                          <a16:colId xmlns:a16="http://schemas.microsoft.com/office/drawing/2014/main" val="2033452127"/>
                        </a:ext>
                      </a:extLst>
                    </a:gridCol>
                    <a:gridCol w="7097738">
                      <a:extLst>
                        <a:ext uri="{9D8B030D-6E8A-4147-A177-3AD203B41FA5}">
                          <a16:colId xmlns:a16="http://schemas.microsoft.com/office/drawing/2014/main" val="3265764207"/>
                        </a:ext>
                      </a:extLst>
                    </a:gridCol>
                  </a:tblGrid>
                  <a:tr h="40570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400" b="0" i="1" dirty="0" smtClean="0">
                              <a:solidFill>
                                <a:srgbClr val="002060"/>
                              </a:solidFill>
                            </a:rPr>
                            <a:t>Cross Validation</a:t>
                          </a:r>
                        </a:p>
                      </a:txBody>
                      <a:tcPr anchor="ctr">
                        <a:solidFill>
                          <a:schemeClr val="accent1">
                            <a:lumMod val="20000"/>
                            <a:lumOff val="80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AR" sz="1800" b="1" dirty="0" smtClean="0"/>
                        </a:p>
                      </a:txBody>
                      <a:tcPr anchor="ctr"/>
                    </a:tc>
                    <a:extLst>
                      <a:ext uri="{0D108BD9-81ED-4DB2-BD59-A6C34878D82A}">
                        <a16:rowId xmlns:a16="http://schemas.microsoft.com/office/drawing/2014/main" val="761274331"/>
                      </a:ext>
                    </a:extLst>
                  </a:tr>
                  <a:tr h="3245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b="1" i="0" dirty="0" smtClean="0"/>
                            <a:t>Promedio de score en el </a:t>
                          </a:r>
                          <a:r>
                            <a:rPr lang="es-AR" b="1" i="0" dirty="0" err="1" smtClean="0"/>
                            <a:t>train</a:t>
                          </a:r>
                          <a:endParaRPr lang="es-AR" b="1" i="0" dirty="0" smtClean="0"/>
                        </a:p>
                      </a:txBody>
                      <a:tcPr anchor="ctr"/>
                    </a:tc>
                    <a:tc>
                      <a:txBody>
                        <a:bodyPr/>
                        <a:lstStyle/>
                        <a:p>
                          <a:pPr algn="ctr"/>
                          <a:r>
                            <a:rPr lang="es-AR" b="0" dirty="0" smtClean="0"/>
                            <a:t> 0.60279</a:t>
                          </a:r>
                          <a:endParaRPr lang="es-AR" b="0" dirty="0"/>
                        </a:p>
                      </a:txBody>
                      <a:tcPr anchor="ctr"/>
                    </a:tc>
                    <a:extLst>
                      <a:ext uri="{0D108BD9-81ED-4DB2-BD59-A6C34878D82A}">
                        <a16:rowId xmlns:a16="http://schemas.microsoft.com/office/drawing/2014/main" val="1577076065"/>
                      </a:ext>
                    </a:extLst>
                  </a:tr>
                  <a:tr h="567984">
                    <a:tc>
                      <a:txBody>
                        <a:bodyPr/>
                        <a:lstStyle/>
                        <a:p>
                          <a:pPr algn="ctr"/>
                          <a:r>
                            <a:rPr lang="es-AR" b="1" i="0" dirty="0" smtClean="0"/>
                            <a:t>Los scores del </a:t>
                          </a:r>
                          <a:r>
                            <a:rPr lang="es-AR" b="1" i="0" dirty="0" err="1" smtClean="0"/>
                            <a:t>cross</a:t>
                          </a:r>
                          <a:r>
                            <a:rPr lang="es-AR" b="1" i="0" dirty="0" smtClean="0"/>
                            <a:t> </a:t>
                          </a:r>
                          <a:r>
                            <a:rPr lang="es-AR" b="1" i="0" dirty="0" err="1" smtClean="0"/>
                            <a:t>validation</a:t>
                          </a:r>
                          <a:endParaRPr lang="es-AR" b="1" i="0" dirty="0"/>
                        </a:p>
                      </a:txBody>
                      <a:tcPr anchor="ctr"/>
                    </a:tc>
                    <a:tc>
                      <a:txBody>
                        <a:bodyPr/>
                        <a:lstStyle/>
                        <a:p>
                          <a:pPr algn="ctr"/>
                          <a:r>
                            <a:rPr lang="es-AR" sz="1800" kern="1200" dirty="0" smtClean="0">
                              <a:effectLst/>
                            </a:rPr>
                            <a:t>[0.56420446  0.57149536  0.56728746  0.57188498  0.56985896 0.57585911  0.56510559  0.57266423  0.56728746  0.57040443]</a:t>
                          </a:r>
                          <a:endParaRPr lang="es-AR" dirty="0"/>
                        </a:p>
                      </a:txBody>
                      <a:tcPr anchor="ctr"/>
                    </a:tc>
                    <a:extLst>
                      <a:ext uri="{0D108BD9-81ED-4DB2-BD59-A6C34878D82A}">
                        <a16:rowId xmlns:a16="http://schemas.microsoft.com/office/drawing/2014/main" val="1803873828"/>
                      </a:ext>
                    </a:extLst>
                  </a:tr>
                  <a:tr h="324563">
                    <a:tc>
                      <a:txBody>
                        <a:bodyPr/>
                        <a:lstStyle/>
                        <a:p>
                          <a:pPr algn="ctr"/>
                          <a:r>
                            <a:rPr lang="es-AR" b="1" i="0" dirty="0" smtClean="0"/>
                            <a:t>Score mínimo </a:t>
                          </a:r>
                          <a:endParaRPr lang="es-AR" b="1" i="0" dirty="0"/>
                        </a:p>
                      </a:txBody>
                      <a:tcPr anchor="ctr"/>
                    </a:tc>
                    <a:tc>
                      <a:txBody>
                        <a:bodyPr/>
                        <a:lstStyle/>
                        <a:p>
                          <a:pPr algn="ctr"/>
                          <a:r>
                            <a:rPr lang="es-AR" dirty="0" smtClean="0"/>
                            <a:t>0.564</a:t>
                          </a:r>
                          <a:endParaRPr lang="es-AR" dirty="0"/>
                        </a:p>
                      </a:txBody>
                      <a:tcPr anchor="ctr"/>
                    </a:tc>
                    <a:extLst>
                      <a:ext uri="{0D108BD9-81ED-4DB2-BD59-A6C34878D82A}">
                        <a16:rowId xmlns:a16="http://schemas.microsoft.com/office/drawing/2014/main" val="3118873302"/>
                      </a:ext>
                    </a:extLst>
                  </a:tr>
                  <a:tr h="327502">
                    <a:tc>
                      <a:txBody>
                        <a:bodyPr/>
                        <a:lstStyle/>
                        <a:p>
                          <a:pPr algn="ctr"/>
                          <a:r>
                            <a:rPr lang="es-AR" b="1" i="0" dirty="0" smtClean="0"/>
                            <a:t>Score máximo </a:t>
                          </a:r>
                          <a:endParaRPr lang="es-AR" b="1" i="0" dirty="0"/>
                        </a:p>
                      </a:txBody>
                      <a:tcPr anchor="ctr"/>
                    </a:tc>
                    <a:tc>
                      <a:txBody>
                        <a:bodyPr/>
                        <a:lstStyle/>
                        <a:p>
                          <a:pPr algn="ctr"/>
                          <a:r>
                            <a:rPr lang="es-AR" dirty="0" smtClean="0"/>
                            <a:t>0.576</a:t>
                          </a:r>
                          <a:endParaRPr lang="es-AR" dirty="0"/>
                        </a:p>
                      </a:txBody>
                      <a:tcPr anchor="ctr"/>
                    </a:tc>
                    <a:extLst>
                      <a:ext uri="{0D108BD9-81ED-4DB2-BD59-A6C34878D82A}">
                        <a16:rowId xmlns:a16="http://schemas.microsoft.com/office/drawing/2014/main" val="280002366"/>
                      </a:ext>
                    </a:extLst>
                  </a:tr>
                  <a:tr h="324563">
                    <a:tc>
                      <a:txBody>
                        <a:bodyPr/>
                        <a:lstStyle/>
                        <a:p>
                          <a:pPr algn="ctr"/>
                          <a:r>
                            <a:rPr lang="es-AR" b="1" i="0" dirty="0" smtClean="0"/>
                            <a:t>Cross </a:t>
                          </a:r>
                          <a:r>
                            <a:rPr lang="es-AR" b="1" i="0" dirty="0" err="1" smtClean="0"/>
                            <a:t>validation</a:t>
                          </a:r>
                          <a:r>
                            <a:rPr lang="es-AR" b="1" i="0" dirty="0" smtClean="0"/>
                            <a:t> score</a:t>
                          </a:r>
                          <a:endParaRPr lang="es-AR" b="1" i="0" dirty="0"/>
                        </a:p>
                      </a:txBody>
                      <a:tcPr anchor="ctr"/>
                    </a:tc>
                    <a:tc>
                      <a:txBody>
                        <a:bodyPr/>
                        <a:lstStyle/>
                        <a:p>
                          <a:pPr algn="ctr"/>
                          <a:r>
                            <a:rPr lang="es-AR" dirty="0" smtClean="0"/>
                            <a:t>0.56961 </a:t>
                          </a:r>
                          <a14:m>
                            <m:oMath xmlns:m="http://schemas.openxmlformats.org/officeDocument/2006/math">
                              <m:r>
                                <a:rPr lang="es-AR" smtClean="0"/>
                                <m:t>±</m:t>
                              </m:r>
                            </m:oMath>
                          </a14:m>
                          <a:r>
                            <a:rPr lang="es-AR" dirty="0" smtClean="0"/>
                            <a:t> 0,00</a:t>
                          </a:r>
                          <a:endParaRPr lang="es-AR" dirty="0"/>
                        </a:p>
                      </a:txBody>
                      <a:tcPr anchor="ctr"/>
                    </a:tc>
                    <a:extLst>
                      <a:ext uri="{0D108BD9-81ED-4DB2-BD59-A6C34878D82A}">
                        <a16:rowId xmlns:a16="http://schemas.microsoft.com/office/drawing/2014/main" val="2559914438"/>
                      </a:ext>
                    </a:extLst>
                  </a:tr>
                  <a:tr h="324563">
                    <a:tc>
                      <a:txBody>
                        <a:bodyPr/>
                        <a:lstStyle/>
                        <a:p>
                          <a:pPr algn="ctr"/>
                          <a:r>
                            <a:rPr lang="es-AR" b="1" i="0" dirty="0" smtClean="0"/>
                            <a:t>Test score</a:t>
                          </a:r>
                          <a:endParaRPr lang="es-AR" b="1" i="0" dirty="0"/>
                        </a:p>
                      </a:txBody>
                      <a:tcPr anchor="ctr"/>
                    </a:tc>
                    <a:tc>
                      <a:txBody>
                        <a:bodyPr/>
                        <a:lstStyle/>
                        <a:p>
                          <a:pPr algn="ctr"/>
                          <a:r>
                            <a:rPr lang="es-AR" dirty="0" smtClean="0"/>
                            <a:t>0.60279</a:t>
                          </a:r>
                          <a:endParaRPr lang="es-AR" dirty="0"/>
                        </a:p>
                      </a:txBody>
                      <a:tcPr anchor="ctr"/>
                    </a:tc>
                    <a:extLst>
                      <a:ext uri="{0D108BD9-81ED-4DB2-BD59-A6C34878D82A}">
                        <a16:rowId xmlns:a16="http://schemas.microsoft.com/office/drawing/2014/main" val="3062402504"/>
                      </a:ext>
                    </a:extLst>
                  </a:tr>
                </a:tbl>
              </a:graphicData>
            </a:graphic>
          </p:graphicFrame>
        </mc:Choice>
        <mc:Fallback>
          <p:graphicFrame>
            <p:nvGraphicFramePr>
              <p:cNvPr id="11" name="Tabla 10"/>
              <p:cNvGraphicFramePr>
                <a:graphicFrameLocks noGrp="1"/>
              </p:cNvGraphicFramePr>
              <p:nvPr>
                <p:extLst>
                  <p:ext uri="{D42A27DB-BD31-4B8C-83A1-F6EECF244321}">
                    <p14:modId xmlns:p14="http://schemas.microsoft.com/office/powerpoint/2010/main" val="3753397556"/>
                  </p:ext>
                </p:extLst>
              </p:nvPr>
            </p:nvGraphicFramePr>
            <p:xfrm>
              <a:off x="246041" y="1134438"/>
              <a:ext cx="11699918" cy="2926080"/>
            </p:xfrm>
            <a:graphic>
              <a:graphicData uri="http://schemas.openxmlformats.org/drawingml/2006/table">
                <a:tbl>
                  <a:tblPr firstRow="1" bandRow="1">
                    <a:tableStyleId>{C083E6E3-FA7D-4D7B-A595-EF9225AFEA82}</a:tableStyleId>
                  </a:tblPr>
                  <a:tblGrid>
                    <a:gridCol w="4602180">
                      <a:extLst>
                        <a:ext uri="{9D8B030D-6E8A-4147-A177-3AD203B41FA5}">
                          <a16:colId xmlns:a16="http://schemas.microsoft.com/office/drawing/2014/main" val="2033452127"/>
                        </a:ext>
                      </a:extLst>
                    </a:gridCol>
                    <a:gridCol w="7097738">
                      <a:extLst>
                        <a:ext uri="{9D8B030D-6E8A-4147-A177-3AD203B41FA5}">
                          <a16:colId xmlns:a16="http://schemas.microsoft.com/office/drawing/2014/main" val="3265764207"/>
                        </a:ext>
                      </a:extLst>
                    </a:gridCol>
                  </a:tblGrid>
                  <a:tr h="45720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400" b="0" i="1" dirty="0" smtClean="0">
                              <a:solidFill>
                                <a:srgbClr val="002060"/>
                              </a:solidFill>
                            </a:rPr>
                            <a:t>Cross Validation</a:t>
                          </a:r>
                        </a:p>
                      </a:txBody>
                      <a:tcPr anchor="ctr">
                        <a:solidFill>
                          <a:schemeClr val="accent1">
                            <a:lumMod val="20000"/>
                            <a:lumOff val="80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AR" sz="1800" b="1" dirty="0" smtClean="0"/>
                        </a:p>
                      </a:txBody>
                      <a:tcPr anchor="ctr"/>
                    </a:tc>
                    <a:extLst>
                      <a:ext uri="{0D108BD9-81ED-4DB2-BD59-A6C34878D82A}">
                        <a16:rowId xmlns:a16="http://schemas.microsoft.com/office/drawing/2014/main" val="761274331"/>
                      </a:ext>
                    </a:extLst>
                  </a:tr>
                  <a:tr h="3657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b="1" i="0" dirty="0" smtClean="0"/>
                            <a:t>Promedio de score en el </a:t>
                          </a:r>
                          <a:r>
                            <a:rPr lang="es-AR" b="1" i="0" dirty="0" err="1" smtClean="0"/>
                            <a:t>train</a:t>
                          </a:r>
                          <a:endParaRPr lang="es-AR" b="1" i="0" dirty="0" smtClean="0"/>
                        </a:p>
                      </a:txBody>
                      <a:tcPr anchor="ctr"/>
                    </a:tc>
                    <a:tc>
                      <a:txBody>
                        <a:bodyPr/>
                        <a:lstStyle/>
                        <a:p>
                          <a:pPr algn="ctr"/>
                          <a:r>
                            <a:rPr lang="es-AR" b="0" dirty="0" smtClean="0"/>
                            <a:t> 0.60279</a:t>
                          </a:r>
                          <a:endParaRPr lang="es-AR" b="0" dirty="0"/>
                        </a:p>
                      </a:txBody>
                      <a:tcPr anchor="ctr"/>
                    </a:tc>
                    <a:extLst>
                      <a:ext uri="{0D108BD9-81ED-4DB2-BD59-A6C34878D82A}">
                        <a16:rowId xmlns:a16="http://schemas.microsoft.com/office/drawing/2014/main" val="1577076065"/>
                      </a:ext>
                    </a:extLst>
                  </a:tr>
                  <a:tr h="640080">
                    <a:tc>
                      <a:txBody>
                        <a:bodyPr/>
                        <a:lstStyle/>
                        <a:p>
                          <a:pPr algn="ctr"/>
                          <a:r>
                            <a:rPr lang="es-AR" b="1" i="0" dirty="0" smtClean="0"/>
                            <a:t>Los scores del </a:t>
                          </a:r>
                          <a:r>
                            <a:rPr lang="es-AR" b="1" i="0" dirty="0" err="1" smtClean="0"/>
                            <a:t>cross</a:t>
                          </a:r>
                          <a:r>
                            <a:rPr lang="es-AR" b="1" i="0" dirty="0" smtClean="0"/>
                            <a:t> </a:t>
                          </a:r>
                          <a:r>
                            <a:rPr lang="es-AR" b="1" i="0" dirty="0" err="1" smtClean="0"/>
                            <a:t>validation</a:t>
                          </a:r>
                          <a:endParaRPr lang="es-AR" b="1" i="0" dirty="0"/>
                        </a:p>
                      </a:txBody>
                      <a:tcPr anchor="ctr"/>
                    </a:tc>
                    <a:tc>
                      <a:txBody>
                        <a:bodyPr/>
                        <a:lstStyle/>
                        <a:p>
                          <a:pPr algn="ctr"/>
                          <a:r>
                            <a:rPr lang="es-AR" sz="1800" kern="1200" dirty="0" smtClean="0">
                              <a:effectLst/>
                            </a:rPr>
                            <a:t>[0.56420446  0.57149536  0.56728746  0.57188498  0.56985896 0.57585911  0.56510559  0.57266423  0.56728746  0.57040443]</a:t>
                          </a:r>
                          <a:endParaRPr lang="es-AR" dirty="0"/>
                        </a:p>
                      </a:txBody>
                      <a:tcPr anchor="ctr"/>
                    </a:tc>
                    <a:extLst>
                      <a:ext uri="{0D108BD9-81ED-4DB2-BD59-A6C34878D82A}">
                        <a16:rowId xmlns:a16="http://schemas.microsoft.com/office/drawing/2014/main" val="1803873828"/>
                      </a:ext>
                    </a:extLst>
                  </a:tr>
                  <a:tr h="365760">
                    <a:tc>
                      <a:txBody>
                        <a:bodyPr/>
                        <a:lstStyle/>
                        <a:p>
                          <a:pPr algn="ctr"/>
                          <a:r>
                            <a:rPr lang="es-AR" b="1" i="0" dirty="0" smtClean="0"/>
                            <a:t>Score mínimo </a:t>
                          </a:r>
                          <a:endParaRPr lang="es-AR" b="1" i="0" dirty="0"/>
                        </a:p>
                      </a:txBody>
                      <a:tcPr anchor="ctr"/>
                    </a:tc>
                    <a:tc>
                      <a:txBody>
                        <a:bodyPr/>
                        <a:lstStyle/>
                        <a:p>
                          <a:pPr algn="ctr"/>
                          <a:r>
                            <a:rPr lang="es-AR" dirty="0" smtClean="0"/>
                            <a:t>0.564</a:t>
                          </a:r>
                          <a:endParaRPr lang="es-AR" dirty="0"/>
                        </a:p>
                      </a:txBody>
                      <a:tcPr anchor="ctr"/>
                    </a:tc>
                    <a:extLst>
                      <a:ext uri="{0D108BD9-81ED-4DB2-BD59-A6C34878D82A}">
                        <a16:rowId xmlns:a16="http://schemas.microsoft.com/office/drawing/2014/main" val="3118873302"/>
                      </a:ext>
                    </a:extLst>
                  </a:tr>
                  <a:tr h="365760">
                    <a:tc>
                      <a:txBody>
                        <a:bodyPr/>
                        <a:lstStyle/>
                        <a:p>
                          <a:pPr algn="ctr"/>
                          <a:r>
                            <a:rPr lang="es-AR" b="1" i="0" dirty="0" smtClean="0"/>
                            <a:t>Score máximo </a:t>
                          </a:r>
                          <a:endParaRPr lang="es-AR" b="1" i="0" dirty="0"/>
                        </a:p>
                      </a:txBody>
                      <a:tcPr anchor="ctr"/>
                    </a:tc>
                    <a:tc>
                      <a:txBody>
                        <a:bodyPr/>
                        <a:lstStyle/>
                        <a:p>
                          <a:pPr algn="ctr"/>
                          <a:r>
                            <a:rPr lang="es-AR" dirty="0" smtClean="0"/>
                            <a:t>0.576</a:t>
                          </a:r>
                          <a:endParaRPr lang="es-AR" dirty="0"/>
                        </a:p>
                      </a:txBody>
                      <a:tcPr anchor="ctr"/>
                    </a:tc>
                    <a:extLst>
                      <a:ext uri="{0D108BD9-81ED-4DB2-BD59-A6C34878D82A}">
                        <a16:rowId xmlns:a16="http://schemas.microsoft.com/office/drawing/2014/main" val="280002366"/>
                      </a:ext>
                    </a:extLst>
                  </a:tr>
                  <a:tr h="365760">
                    <a:tc>
                      <a:txBody>
                        <a:bodyPr/>
                        <a:lstStyle/>
                        <a:p>
                          <a:pPr algn="ctr"/>
                          <a:r>
                            <a:rPr lang="es-AR" b="1" i="0" dirty="0" smtClean="0"/>
                            <a:t>Cross </a:t>
                          </a:r>
                          <a:r>
                            <a:rPr lang="es-AR" b="1" i="0" dirty="0" err="1" smtClean="0"/>
                            <a:t>validation</a:t>
                          </a:r>
                          <a:r>
                            <a:rPr lang="es-AR" b="1" i="0" dirty="0" smtClean="0"/>
                            <a:t> score</a:t>
                          </a:r>
                          <a:endParaRPr lang="es-AR" b="1" i="0" dirty="0"/>
                        </a:p>
                      </a:txBody>
                      <a:tcPr anchor="ctr"/>
                    </a:tc>
                    <a:tc>
                      <a:txBody>
                        <a:bodyPr/>
                        <a:lstStyle/>
                        <a:p>
                          <a:endParaRPr lang="es-AR"/>
                        </a:p>
                      </a:txBody>
                      <a:tcPr anchor="ctr">
                        <a:blipFill>
                          <a:blip r:embed="rId2"/>
                          <a:stretch>
                            <a:fillRect l="-64807" t="-615000" r="-86" b="-125000"/>
                          </a:stretch>
                        </a:blipFill>
                      </a:tcPr>
                    </a:tc>
                    <a:extLst>
                      <a:ext uri="{0D108BD9-81ED-4DB2-BD59-A6C34878D82A}">
                        <a16:rowId xmlns:a16="http://schemas.microsoft.com/office/drawing/2014/main" val="2559914438"/>
                      </a:ext>
                    </a:extLst>
                  </a:tr>
                  <a:tr h="365760">
                    <a:tc>
                      <a:txBody>
                        <a:bodyPr/>
                        <a:lstStyle/>
                        <a:p>
                          <a:pPr algn="ctr"/>
                          <a:r>
                            <a:rPr lang="es-AR" b="1" i="0" dirty="0" smtClean="0"/>
                            <a:t>Test score</a:t>
                          </a:r>
                          <a:endParaRPr lang="es-AR" b="1" i="0" dirty="0"/>
                        </a:p>
                      </a:txBody>
                      <a:tcPr anchor="ctr"/>
                    </a:tc>
                    <a:tc>
                      <a:txBody>
                        <a:bodyPr/>
                        <a:lstStyle/>
                        <a:p>
                          <a:pPr algn="ctr"/>
                          <a:r>
                            <a:rPr lang="es-AR" dirty="0" smtClean="0"/>
                            <a:t>0.60279</a:t>
                          </a:r>
                          <a:endParaRPr lang="es-AR" dirty="0"/>
                        </a:p>
                      </a:txBody>
                      <a:tcPr anchor="ctr"/>
                    </a:tc>
                    <a:extLst>
                      <a:ext uri="{0D108BD9-81ED-4DB2-BD59-A6C34878D82A}">
                        <a16:rowId xmlns:a16="http://schemas.microsoft.com/office/drawing/2014/main" val="3062402504"/>
                      </a:ext>
                    </a:extLst>
                  </a:tr>
                </a:tbl>
              </a:graphicData>
            </a:graphic>
          </p:graphicFrame>
        </mc:Fallback>
      </mc:AlternateContent>
      <p:sp>
        <p:nvSpPr>
          <p:cNvPr id="12" name="Rectángulo 11"/>
          <p:cNvSpPr/>
          <p:nvPr/>
        </p:nvSpPr>
        <p:spPr>
          <a:xfrm>
            <a:off x="168317" y="3995678"/>
            <a:ext cx="11803549" cy="2862322"/>
          </a:xfrm>
          <a:prstGeom prst="rect">
            <a:avLst/>
          </a:prstGeom>
        </p:spPr>
        <p:txBody>
          <a:bodyPr wrap="square">
            <a:spAutoFit/>
          </a:bodyPr>
          <a:lstStyle/>
          <a:p>
            <a:pPr algn="just"/>
            <a:r>
              <a:rPr lang="es-AR" sz="2000" dirty="0">
                <a:solidFill>
                  <a:srgbClr val="212121"/>
                </a:solidFill>
                <a:latin typeface="Roboto"/>
              </a:rPr>
              <a:t>Se observa que el modelo tiene un promedio de score en el </a:t>
            </a:r>
            <a:r>
              <a:rPr lang="es-AR" sz="2000" dirty="0" err="1">
                <a:solidFill>
                  <a:srgbClr val="212121"/>
                </a:solidFill>
                <a:latin typeface="Roboto"/>
              </a:rPr>
              <a:t>train</a:t>
            </a:r>
            <a:r>
              <a:rPr lang="es-AR" sz="2000" dirty="0">
                <a:solidFill>
                  <a:srgbClr val="212121"/>
                </a:solidFill>
                <a:latin typeface="Roboto"/>
              </a:rPr>
              <a:t> de 0.60279, lo cual indica que el modelo está aprendiendo de manera efectiva los patrones de los datos de entrenamiento. En cuanto a los scores del </a:t>
            </a:r>
            <a:r>
              <a:rPr lang="es-AR" sz="2000" dirty="0" err="1">
                <a:solidFill>
                  <a:srgbClr val="212121"/>
                </a:solidFill>
                <a:latin typeface="Roboto"/>
              </a:rPr>
              <a:t>cross</a:t>
            </a:r>
            <a:r>
              <a:rPr lang="es-AR" sz="2000" dirty="0">
                <a:solidFill>
                  <a:srgbClr val="212121"/>
                </a:solidFill>
                <a:latin typeface="Roboto"/>
              </a:rPr>
              <a:t> </a:t>
            </a:r>
            <a:r>
              <a:rPr lang="es-AR" sz="2000" dirty="0" err="1">
                <a:solidFill>
                  <a:srgbClr val="212121"/>
                </a:solidFill>
                <a:latin typeface="Roboto"/>
              </a:rPr>
              <a:t>validation</a:t>
            </a:r>
            <a:r>
              <a:rPr lang="es-AR" sz="2000" dirty="0">
                <a:solidFill>
                  <a:srgbClr val="212121"/>
                </a:solidFill>
                <a:latin typeface="Roboto"/>
              </a:rPr>
              <a:t>, se observa una variación entre 0.564 y 0.576, lo que indica que el modelo puede tener cierta variabilidad en su desempeño dependiendo de los datos con los que se esté evaluando. El score de </a:t>
            </a:r>
            <a:r>
              <a:rPr lang="es-AR" sz="2000" dirty="0" err="1">
                <a:solidFill>
                  <a:srgbClr val="212121"/>
                </a:solidFill>
                <a:latin typeface="Roboto"/>
              </a:rPr>
              <a:t>cross</a:t>
            </a:r>
            <a:r>
              <a:rPr lang="es-AR" sz="2000" dirty="0">
                <a:solidFill>
                  <a:srgbClr val="212121"/>
                </a:solidFill>
                <a:latin typeface="Roboto"/>
              </a:rPr>
              <a:t> </a:t>
            </a:r>
            <a:r>
              <a:rPr lang="es-AR" sz="2000" dirty="0" err="1">
                <a:solidFill>
                  <a:srgbClr val="212121"/>
                </a:solidFill>
                <a:latin typeface="Roboto"/>
              </a:rPr>
              <a:t>validation</a:t>
            </a:r>
            <a:r>
              <a:rPr lang="es-AR" sz="2000" dirty="0">
                <a:solidFill>
                  <a:srgbClr val="212121"/>
                </a:solidFill>
                <a:latin typeface="Roboto"/>
              </a:rPr>
              <a:t> promedio es de 0.56961 con una desviación estándar de 0.00, lo que indica que el modelo es consistente en su desempeño en diferentes subconjuntos de datos. Por último, se observa que el score en el conjunto de test es de 0.60279, lo que indica que el modelo tiene un buen desempeño en la generalización a datos nuevos. En resumen, el modelo parece estar funcionando de manera adecuada y se está generalizando bien a datos nuevos.</a:t>
            </a:r>
            <a:endParaRPr lang="es-AR" sz="2000" dirty="0"/>
          </a:p>
        </p:txBody>
      </p:sp>
      <p:sp>
        <p:nvSpPr>
          <p:cNvPr id="13" name="Cinta hacia arriba 12"/>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p:cNvSpPr txBox="1"/>
          <p:nvPr/>
        </p:nvSpPr>
        <p:spPr>
          <a:xfrm>
            <a:off x="11168742" y="458614"/>
            <a:ext cx="435429" cy="369332"/>
          </a:xfrm>
          <a:prstGeom prst="rect">
            <a:avLst/>
          </a:prstGeom>
          <a:noFill/>
        </p:spPr>
        <p:txBody>
          <a:bodyPr wrap="square" rtlCol="0">
            <a:spAutoFit/>
          </a:bodyPr>
          <a:lstStyle/>
          <a:p>
            <a:r>
              <a:rPr lang="es-AR" b="1" dirty="0" smtClean="0"/>
              <a:t>06</a:t>
            </a:r>
            <a:endParaRPr lang="es-AR" b="1" dirty="0"/>
          </a:p>
        </p:txBody>
      </p:sp>
    </p:spTree>
    <p:extLst>
      <p:ext uri="{BB962C8B-B14F-4D97-AF65-F5344CB8AC3E}">
        <p14:creationId xmlns:p14="http://schemas.microsoft.com/office/powerpoint/2010/main" val="42460997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69916" y="44229"/>
            <a:ext cx="10515600" cy="1325563"/>
          </a:xfrm>
        </p:spPr>
        <p:txBody>
          <a:bodyPr>
            <a:normAutofit/>
          </a:bodyPr>
          <a:lstStyle/>
          <a:p>
            <a:r>
              <a:rPr lang="es-AR" sz="4000" dirty="0" smtClean="0">
                <a:solidFill>
                  <a:srgbClr val="002060"/>
                </a:solidFill>
                <a:latin typeface="+mn-lt"/>
              </a:rPr>
              <a:t>Conclusión</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168318" y="1300810"/>
            <a:ext cx="11751734" cy="5509200"/>
          </a:xfrm>
          <a:prstGeom prst="rect">
            <a:avLst/>
          </a:prstGeom>
          <a:noFill/>
        </p:spPr>
        <p:txBody>
          <a:bodyPr wrap="square" rtlCol="0">
            <a:spAutoFit/>
          </a:bodyPr>
          <a:lstStyle/>
          <a:p>
            <a:pPr algn="just"/>
            <a:r>
              <a:rPr lang="es-AR" sz="2200" dirty="0"/>
              <a:t>Antes de sacar una conclusión, es importante repasar el problema inicial que enfrenta Santander. La empresa necesita mejorar su publicidad de productos a los clientes para aumentar la probabilidad de que los clientes agreguen y usen sus servicios. Esto no solo mejorará la experiencia del cliente, sino que también aumentará los ingresos de la empresa</a:t>
            </a:r>
            <a:r>
              <a:rPr lang="es-AR" sz="2200" dirty="0" smtClean="0"/>
              <a:t>.</a:t>
            </a:r>
          </a:p>
          <a:p>
            <a:pPr algn="just"/>
            <a:endParaRPr lang="es-AR" sz="2200" dirty="0"/>
          </a:p>
          <a:p>
            <a:pPr algn="just"/>
            <a:r>
              <a:rPr lang="es-AR" sz="2200" dirty="0"/>
              <a:t>Para abordar este problema, se analizaron los datos proporcionados y se generaron algunos conocimientos clave. Luego, se prepararon los datos para los algoritmos de aprendizaje automático y se construyeron nuevas funciones para obtener más información. Se probaron diferentes modelos hasta que se encontró uno </a:t>
            </a:r>
            <a:r>
              <a:rPr lang="es-AR" sz="2200" dirty="0" smtClean="0"/>
              <a:t>(XGBoost</a:t>
            </a:r>
            <a:r>
              <a:rPr lang="es-AR" sz="2200" dirty="0"/>
              <a:t>) que no solo funcionó con precisión al recomendar productos, sino que también brindó una alta precisión al recomendar los tres productos principales que es más probable que un cliente agregue en el próximo mes</a:t>
            </a:r>
            <a:r>
              <a:rPr lang="es-AR" sz="2200" dirty="0" smtClean="0"/>
              <a:t>.</a:t>
            </a:r>
          </a:p>
          <a:p>
            <a:pPr algn="just"/>
            <a:endParaRPr lang="es-AR" sz="2200" dirty="0"/>
          </a:p>
          <a:p>
            <a:pPr algn="just"/>
            <a:r>
              <a:rPr lang="es-AR" sz="2200" dirty="0"/>
              <a:t>El análisis exploratorio de datos (EDA) también reveló que el 19% de los clientes de Santander no poseen ningún producto, lo que representa un gran potencial para el nuevo algoritmo de recomendación. Además, un </a:t>
            </a:r>
            <a:r>
              <a:rPr lang="es-AR" sz="2200" dirty="0" smtClean="0"/>
              <a:t>52.5</a:t>
            </a:r>
            <a:r>
              <a:rPr lang="es-AR" sz="2200" dirty="0"/>
              <a:t>% de los clientes solo posee un producto, lo que significa que también existe un gran potencial para agregar uno o más productos a sus servicios.</a:t>
            </a:r>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07</a:t>
            </a:r>
            <a:endParaRPr lang="es-AR" b="1" dirty="0"/>
          </a:p>
        </p:txBody>
      </p:sp>
    </p:spTree>
    <p:extLst>
      <p:ext uri="{BB962C8B-B14F-4D97-AF65-F5344CB8AC3E}">
        <p14:creationId xmlns:p14="http://schemas.microsoft.com/office/powerpoint/2010/main" val="21623697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69917" y="61162"/>
            <a:ext cx="10515600" cy="1325563"/>
          </a:xfrm>
        </p:spPr>
        <p:txBody>
          <a:bodyPr>
            <a:normAutofit/>
          </a:bodyPr>
          <a:lstStyle/>
          <a:p>
            <a:r>
              <a:rPr lang="es-AR" sz="4000" dirty="0" smtClean="0">
                <a:solidFill>
                  <a:srgbClr val="002060"/>
                </a:solidFill>
                <a:latin typeface="+mn-lt"/>
              </a:rPr>
              <a:t>Conclusión</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53999" y="1456771"/>
            <a:ext cx="11621347" cy="5170646"/>
          </a:xfrm>
          <a:prstGeom prst="rect">
            <a:avLst/>
          </a:prstGeom>
          <a:noFill/>
        </p:spPr>
        <p:txBody>
          <a:bodyPr wrap="square" rtlCol="0">
            <a:spAutoFit/>
          </a:bodyPr>
          <a:lstStyle/>
          <a:p>
            <a:pPr algn="just"/>
            <a:r>
              <a:rPr lang="es-AR" sz="2200" dirty="0"/>
              <a:t>La edad del cliente es una características importante que se exploró en detalle. El producto "Cuentas corrientes" es utilizado principalmente por clientes más jóvenes, mientras que las personas mayores prefieren una cuenta particular. El grupo de mayor edad, como se descubrió en el EDA, en su mayoría tiene cuentas particulares y tiene mayor antigüedad, por lo que es probable que los tres principales productos sean de su interés</a:t>
            </a:r>
            <a:r>
              <a:rPr lang="es-AR" sz="2200" dirty="0" smtClean="0"/>
              <a:t>.</a:t>
            </a:r>
          </a:p>
          <a:p>
            <a:pPr algn="just"/>
            <a:endParaRPr lang="es-AR" sz="2200" dirty="0"/>
          </a:p>
          <a:p>
            <a:pPr algn="just"/>
            <a:r>
              <a:rPr lang="es-AR" sz="2200" dirty="0"/>
              <a:t>Por lo tanto, podría tener sentido construir diferentes canalizaciones de aprendizaje automático para diferentes grupos de edad o segmentos de clientes, como individuales, universitarios y VIP. Además, se identificaron diferentes canales para unirse, como KHE (para cuenta corriente) y KAT o KFC (para otras cuentas), que ya podrían ser un punto de partida para anunciar los diferentes productos a los clientes</a:t>
            </a:r>
            <a:r>
              <a:rPr lang="es-AR" sz="2200" dirty="0" smtClean="0"/>
              <a:t>.</a:t>
            </a:r>
          </a:p>
          <a:p>
            <a:pPr algn="just"/>
            <a:endParaRPr lang="es-AR" sz="2200" dirty="0"/>
          </a:p>
          <a:p>
            <a:pPr algn="just"/>
            <a:r>
              <a:rPr lang="es-AR" sz="2200" dirty="0"/>
              <a:t>En conclusión, los conocimientos y predicciones obtenidos serán muy útiles para el objetivo de Santander y contribuirán a recomendar los productos adecuados al grupo de clientes adecuado a través de diferentes canales.</a:t>
            </a:r>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07</a:t>
            </a:r>
            <a:endParaRPr lang="es-AR" b="1" dirty="0"/>
          </a:p>
        </p:txBody>
      </p:sp>
    </p:spTree>
    <p:extLst>
      <p:ext uri="{BB962C8B-B14F-4D97-AF65-F5344CB8AC3E}">
        <p14:creationId xmlns:p14="http://schemas.microsoft.com/office/powerpoint/2010/main" val="38082221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86849" y="61162"/>
            <a:ext cx="10515600" cy="1325563"/>
          </a:xfrm>
        </p:spPr>
        <p:txBody>
          <a:bodyPr>
            <a:normAutofit/>
          </a:bodyPr>
          <a:lstStyle/>
          <a:p>
            <a:r>
              <a:rPr lang="es-AR" sz="4000" dirty="0" smtClean="0">
                <a:solidFill>
                  <a:srgbClr val="002060"/>
                </a:solidFill>
                <a:latin typeface="+mn-lt"/>
              </a:rPr>
              <a:t>Futuras líneas</a:t>
            </a:r>
            <a:endParaRPr lang="es-AR" sz="4000" dirty="0">
              <a:solidFill>
                <a:srgbClr val="002060"/>
              </a:solidFill>
              <a:latin typeface="+mn-lt"/>
            </a:endParaRPr>
          </a:p>
        </p:txBody>
      </p:sp>
      <p:cxnSp>
        <p:nvCxnSpPr>
          <p:cNvPr id="10" name="Conector recto 9"/>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220133" y="1089739"/>
            <a:ext cx="11685018" cy="5847755"/>
          </a:xfrm>
          <a:prstGeom prst="rect">
            <a:avLst/>
          </a:prstGeom>
          <a:noFill/>
        </p:spPr>
        <p:txBody>
          <a:bodyPr wrap="square" rtlCol="0">
            <a:spAutoFit/>
          </a:bodyPr>
          <a:lstStyle/>
          <a:p>
            <a:pPr algn="just"/>
            <a:r>
              <a:rPr lang="es-AR" sz="2200" dirty="0"/>
              <a:t>Para mejorar aún más el algoritmo y el proyecto, hay varias opciones a considerar</a:t>
            </a:r>
            <a:r>
              <a:rPr lang="es-AR" sz="2200" dirty="0" smtClean="0"/>
              <a:t>:</a:t>
            </a:r>
          </a:p>
          <a:p>
            <a:pPr algn="just"/>
            <a:endParaRPr lang="es-AR" sz="2200" dirty="0"/>
          </a:p>
          <a:p>
            <a:pPr marL="342900" indent="-342900" algn="just">
              <a:buFont typeface="Arial" panose="020B0604020202020204" pitchFamily="34" charset="0"/>
              <a:buChar char="•"/>
            </a:pPr>
            <a:r>
              <a:rPr lang="es-AR" sz="2200" dirty="0"/>
              <a:t>Una de ellas es realizar un </a:t>
            </a:r>
            <a:r>
              <a:rPr lang="es-AR" sz="2200" dirty="0" err="1"/>
              <a:t>GridSearch</a:t>
            </a:r>
            <a:r>
              <a:rPr lang="es-AR" sz="2200" dirty="0"/>
              <a:t> más riguroso, lo que permitiría explorar más exhaustivamente el espacio de parámetros y encontrar la configuración óptima del modelo.</a:t>
            </a:r>
          </a:p>
          <a:p>
            <a:pPr marL="342900" indent="-342900" algn="just">
              <a:buFont typeface="Arial" panose="020B0604020202020204" pitchFamily="34" charset="0"/>
              <a:buChar char="•"/>
            </a:pPr>
            <a:r>
              <a:rPr lang="es-AR" sz="2200" dirty="0"/>
              <a:t>Se podría considerar el uso de métricas más sofisticadas, como Map@7, que proporcionan una evaluación más detallada del rendimiento del modelo.</a:t>
            </a:r>
          </a:p>
          <a:p>
            <a:pPr marL="342900" indent="-342900" algn="just">
              <a:buFont typeface="Arial" panose="020B0604020202020204" pitchFamily="34" charset="0"/>
              <a:buChar char="•"/>
            </a:pPr>
            <a:r>
              <a:rPr lang="es-AR" sz="2200" dirty="0"/>
              <a:t>Otra posibilidad para mejorar el rendimiento del modelo sería incorporar información sobre tendencias estacionales, como los meses de impuestos, que podrían ser importantes predictores del comportamiento de los clientes.</a:t>
            </a:r>
          </a:p>
          <a:p>
            <a:pPr marL="342900" indent="-342900" algn="just">
              <a:buFont typeface="Arial" panose="020B0604020202020204" pitchFamily="34" charset="0"/>
              <a:buChar char="•"/>
            </a:pPr>
            <a:r>
              <a:rPr lang="es-AR" sz="2200" dirty="0"/>
              <a:t>Una excelente manera de hacer que el modelo sea más robusto y generalizable es utilizar </a:t>
            </a:r>
            <a:r>
              <a:rPr lang="es-AR" sz="2200" dirty="0" err="1"/>
              <a:t>datasets</a:t>
            </a:r>
            <a:r>
              <a:rPr lang="es-AR" sz="2200" dirty="0"/>
              <a:t> de marketing de otros bancos. De esta manera, podemos analizar cómo características similares, o no, impactaron en los ingresos en diferentes contextos y casos de negocio. Al incorporar estas perspectivas más amplias en nuestro análisis, podemos obtener una comprensión más completa de las tendencias y patrones en la publicidad de productos bancarios. Esto también puede ayudar a identificar características clave que son importantes para los clientes de diferentes bancos y segmentos de la población. En última instancia, esto podría ayudar a mejorar el rendimiento y la eficacia del modelo y, por lo tanto, mejorar los resultados comerciales de Santander.</a:t>
            </a:r>
          </a:p>
        </p:txBody>
      </p:sp>
      <p:sp>
        <p:nvSpPr>
          <p:cNvPr id="11" name="Cinta hacia arriba 10"/>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07</a:t>
            </a:r>
            <a:endParaRPr lang="es-AR" b="1" dirty="0"/>
          </a:p>
        </p:txBody>
      </p:sp>
    </p:spTree>
    <p:extLst>
      <p:ext uri="{BB962C8B-B14F-4D97-AF65-F5344CB8AC3E}">
        <p14:creationId xmlns:p14="http://schemas.microsoft.com/office/powerpoint/2010/main" val="37886468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529" y="-297"/>
            <a:ext cx="12193057" cy="6858594"/>
          </a:xfrm>
          <a:prstGeom prst="rect">
            <a:avLst/>
          </a:prstGeom>
        </p:spPr>
      </p:pic>
      <p:sp>
        <p:nvSpPr>
          <p:cNvPr id="4" name="CuadroTexto 3"/>
          <p:cNvSpPr txBox="1"/>
          <p:nvPr/>
        </p:nvSpPr>
        <p:spPr>
          <a:xfrm>
            <a:off x="543559" y="1066800"/>
            <a:ext cx="11104880" cy="2739211"/>
          </a:xfrm>
          <a:prstGeom prst="rect">
            <a:avLst/>
          </a:prstGeom>
          <a:solidFill>
            <a:srgbClr val="E2F0D9">
              <a:alpha val="72157"/>
            </a:srgbClr>
          </a:solidFill>
          <a:ln>
            <a:solidFill>
              <a:schemeClr val="tx1"/>
            </a:solidFill>
            <a:prstDash val="lgDash"/>
          </a:ln>
        </p:spPr>
        <p:txBody>
          <a:bodyPr wrap="square" rtlCol="0">
            <a:spAutoFit/>
          </a:bodyPr>
          <a:lstStyle/>
          <a:p>
            <a:pPr algn="ctr"/>
            <a:r>
              <a:rPr lang="es-AR" sz="4000" dirty="0" smtClean="0">
                <a:solidFill>
                  <a:srgbClr val="3E2997"/>
                </a:solidFill>
              </a:rPr>
              <a:t>Fin de la presentación del Proyecto Final </a:t>
            </a:r>
          </a:p>
          <a:p>
            <a:pPr algn="ctr"/>
            <a:r>
              <a:rPr lang="es-AR" sz="4000" dirty="0" smtClean="0">
                <a:solidFill>
                  <a:srgbClr val="3E2997"/>
                </a:solidFill>
              </a:rPr>
              <a:t>Curso de Data </a:t>
            </a:r>
            <a:r>
              <a:rPr lang="es-AR" sz="4000" dirty="0" err="1" smtClean="0">
                <a:solidFill>
                  <a:srgbClr val="3E2997"/>
                </a:solidFill>
              </a:rPr>
              <a:t>Science</a:t>
            </a:r>
            <a:endParaRPr lang="es-AR" sz="4000" dirty="0" smtClean="0">
              <a:solidFill>
                <a:srgbClr val="3E2997"/>
              </a:solidFill>
            </a:endParaRPr>
          </a:p>
          <a:p>
            <a:pPr algn="ctr"/>
            <a:endParaRPr lang="es-AR" sz="4000" dirty="0" smtClean="0"/>
          </a:p>
          <a:p>
            <a:pPr algn="ctr"/>
            <a:r>
              <a:rPr lang="es-AR" sz="3200" dirty="0" smtClean="0">
                <a:solidFill>
                  <a:schemeClr val="accent6">
                    <a:lumMod val="50000"/>
                  </a:schemeClr>
                </a:solidFill>
              </a:rPr>
              <a:t>Plataforma digital </a:t>
            </a:r>
            <a:r>
              <a:rPr lang="es-AR" sz="3200" dirty="0" err="1" smtClean="0">
                <a:solidFill>
                  <a:schemeClr val="accent6">
                    <a:lumMod val="50000"/>
                  </a:schemeClr>
                </a:solidFill>
              </a:rPr>
              <a:t>Coder</a:t>
            </a:r>
            <a:r>
              <a:rPr lang="es-AR" sz="3200" dirty="0" smtClean="0">
                <a:solidFill>
                  <a:schemeClr val="accent6">
                    <a:lumMod val="50000"/>
                  </a:schemeClr>
                </a:solidFill>
              </a:rPr>
              <a:t> </a:t>
            </a:r>
            <a:r>
              <a:rPr lang="es-AR" sz="3200" dirty="0" err="1" smtClean="0">
                <a:solidFill>
                  <a:schemeClr val="accent6">
                    <a:lumMod val="50000"/>
                  </a:schemeClr>
                </a:solidFill>
              </a:rPr>
              <a:t>House</a:t>
            </a:r>
            <a:endParaRPr lang="es-AR" sz="3200" dirty="0" smtClean="0">
              <a:solidFill>
                <a:schemeClr val="accent6">
                  <a:lumMod val="50000"/>
                </a:schemeClr>
              </a:solidFill>
            </a:endParaRPr>
          </a:p>
          <a:p>
            <a:pPr algn="ctr"/>
            <a:endParaRPr lang="es-AR" sz="2000" dirty="0"/>
          </a:p>
        </p:txBody>
      </p:sp>
    </p:spTree>
    <p:extLst>
      <p:ext uri="{BB962C8B-B14F-4D97-AF65-F5344CB8AC3E}">
        <p14:creationId xmlns:p14="http://schemas.microsoft.com/office/powerpoint/2010/main" val="124712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46260" y="41840"/>
            <a:ext cx="10515600" cy="1325563"/>
          </a:xfrm>
        </p:spPr>
        <p:txBody>
          <a:bodyPr>
            <a:normAutofit/>
          </a:bodyPr>
          <a:lstStyle/>
          <a:p>
            <a:r>
              <a:rPr lang="es-AR" sz="4000" dirty="0" smtClean="0">
                <a:solidFill>
                  <a:srgbClr val="002060"/>
                </a:solidFill>
                <a:latin typeface="+mn-lt"/>
              </a:rPr>
              <a:t>Introducción – Problema comercial</a:t>
            </a:r>
            <a:endParaRPr lang="es-AR" sz="4000" dirty="0">
              <a:solidFill>
                <a:srgbClr val="002060"/>
              </a:solidFill>
              <a:latin typeface="+mn-lt"/>
            </a:endParaRPr>
          </a:p>
        </p:txBody>
      </p:sp>
      <p:cxnSp>
        <p:nvCxnSpPr>
          <p:cNvPr id="11" name="Conector recto 10"/>
          <p:cNvCxnSpPr/>
          <p:nvPr/>
        </p:nvCxnSpPr>
        <p:spPr>
          <a:xfrm flipV="1">
            <a:off x="220133" y="1072661"/>
            <a:ext cx="11751734" cy="1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229327" y="1367403"/>
            <a:ext cx="7322940" cy="5262979"/>
          </a:xfrm>
          <a:prstGeom prst="rect">
            <a:avLst/>
          </a:prstGeom>
        </p:spPr>
        <p:txBody>
          <a:bodyPr wrap="square">
            <a:spAutoFit/>
          </a:bodyPr>
          <a:lstStyle/>
          <a:p>
            <a:pPr algn="just"/>
            <a:r>
              <a:rPr lang="es-AR" sz="2400" dirty="0" smtClean="0"/>
              <a:t>Nos concentraremos </a:t>
            </a:r>
            <a:r>
              <a:rPr lang="es-AR" sz="2400" dirty="0"/>
              <a:t>en preguntarnos sobre</a:t>
            </a:r>
            <a:r>
              <a:rPr lang="es-AR" sz="2400" dirty="0" smtClean="0"/>
              <a:t>:</a:t>
            </a:r>
          </a:p>
          <a:p>
            <a:pPr algn="just"/>
            <a:endParaRPr lang="es-AR" sz="2400" dirty="0"/>
          </a:p>
          <a:p>
            <a:pPr marL="342900" indent="-342900" algn="just">
              <a:buClr>
                <a:srgbClr val="C00000"/>
              </a:buClr>
              <a:buFont typeface="Wingdings" panose="05000000000000000000" pitchFamily="2" charset="2"/>
              <a:buChar char="Ø"/>
            </a:pPr>
            <a:r>
              <a:rPr lang="es-AR" sz="2400" dirty="0"/>
              <a:t>Que variables del set de datos son relevantes para el estudio.</a:t>
            </a:r>
          </a:p>
          <a:p>
            <a:pPr marL="342900" indent="-342900" algn="just">
              <a:buClr>
                <a:srgbClr val="C00000"/>
              </a:buClr>
              <a:buFont typeface="Wingdings" panose="05000000000000000000" pitchFamily="2" charset="2"/>
              <a:buChar char="Ø"/>
            </a:pPr>
            <a:r>
              <a:rPr lang="es-AR" sz="2400" dirty="0"/>
              <a:t>Demostrar si hay correlación en el comportamiento de compra de los clientes con las diferentes variables recopiladas en el set de datos.</a:t>
            </a:r>
          </a:p>
          <a:p>
            <a:pPr marL="342900" indent="-342900" algn="just">
              <a:buClr>
                <a:srgbClr val="C00000"/>
              </a:buClr>
              <a:buFont typeface="Wingdings" panose="05000000000000000000" pitchFamily="2" charset="2"/>
              <a:buChar char="Ø"/>
            </a:pPr>
            <a:r>
              <a:rPr lang="es-AR" sz="2400" dirty="0"/>
              <a:t>Cuáles son las transformaciones que consideraremos necesarias realizar para obtener nuestro dataset definitivo.</a:t>
            </a:r>
          </a:p>
          <a:p>
            <a:pPr marL="342900" indent="-342900" algn="just">
              <a:buClr>
                <a:srgbClr val="C00000"/>
              </a:buClr>
              <a:buFont typeface="Wingdings" panose="05000000000000000000" pitchFamily="2" charset="2"/>
              <a:buChar char="Ø"/>
            </a:pPr>
            <a:r>
              <a:rPr lang="es-AR" sz="2400" dirty="0"/>
              <a:t>Generar observaciones o insights a partir de la data recopilada que permita reevaluar o mejorar el enfoque del departamento de marketing respecto a la recomendación de productos bancarios a los clientes</a:t>
            </a:r>
            <a:r>
              <a:rPr lang="es-AR" sz="2400" dirty="0" smtClean="0"/>
              <a:t>.</a:t>
            </a:r>
            <a:endParaRPr lang="es-AR" sz="2400" dirty="0"/>
          </a:p>
        </p:txBody>
      </p:sp>
      <p:pic>
        <p:nvPicPr>
          <p:cNvPr id="3" name="Imagen 2"/>
          <p:cNvPicPr>
            <a:picLocks noChangeAspect="1"/>
          </p:cNvPicPr>
          <p:nvPr/>
        </p:nvPicPr>
        <p:blipFill rotWithShape="1">
          <a:blip r:embed="rId2"/>
          <a:srcRect l="14718" r="14239"/>
          <a:stretch/>
        </p:blipFill>
        <p:spPr>
          <a:xfrm>
            <a:off x="8231050" y="2245824"/>
            <a:ext cx="3373121" cy="3162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inta hacia arriba 9"/>
          <p:cNvSpPr/>
          <p:nvPr/>
        </p:nvSpPr>
        <p:spPr>
          <a:xfrm>
            <a:off x="10883537" y="474297"/>
            <a:ext cx="957943" cy="426720"/>
          </a:xfrm>
          <a:prstGeom prst="ribbon2">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CuadroTexto 11"/>
          <p:cNvSpPr txBox="1"/>
          <p:nvPr/>
        </p:nvSpPr>
        <p:spPr>
          <a:xfrm>
            <a:off x="11168742" y="458614"/>
            <a:ext cx="435429" cy="369332"/>
          </a:xfrm>
          <a:prstGeom prst="rect">
            <a:avLst/>
          </a:prstGeom>
          <a:noFill/>
        </p:spPr>
        <p:txBody>
          <a:bodyPr wrap="square" rtlCol="0">
            <a:spAutoFit/>
          </a:bodyPr>
          <a:lstStyle/>
          <a:p>
            <a:r>
              <a:rPr lang="es-AR" b="1" dirty="0" smtClean="0"/>
              <a:t>01</a:t>
            </a:r>
            <a:endParaRPr lang="es-AR" b="1" dirty="0"/>
          </a:p>
        </p:txBody>
      </p:sp>
    </p:spTree>
    <p:extLst>
      <p:ext uri="{BB962C8B-B14F-4D97-AF65-F5344CB8AC3E}">
        <p14:creationId xmlns:p14="http://schemas.microsoft.com/office/powerpoint/2010/main" val="1439971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4503</TotalTime>
  <Words>7807</Words>
  <Application>Microsoft Office PowerPoint</Application>
  <PresentationFormat>Panorámica</PresentationFormat>
  <Paragraphs>753</Paragraphs>
  <Slides>84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84</vt:i4>
      </vt:variant>
    </vt:vector>
  </HeadingPairs>
  <TitlesOfParts>
    <vt:vector size="90" baseType="lpstr">
      <vt:lpstr>Arial</vt:lpstr>
      <vt:lpstr>Calibri</vt:lpstr>
      <vt:lpstr>Calibri Light</vt:lpstr>
      <vt:lpstr>Roboto</vt:lpstr>
      <vt:lpstr>Wingdings</vt:lpstr>
      <vt:lpstr>Tema de Office</vt:lpstr>
      <vt:lpstr>   Recomendación de productos bancarios a clientes</vt:lpstr>
      <vt:lpstr>Presentación de PowerPoint</vt:lpstr>
      <vt:lpstr>Tabla de contenidos</vt:lpstr>
      <vt:lpstr>Introducción </vt:lpstr>
      <vt:lpstr>Introducción – Abstracto de motivación </vt:lpstr>
      <vt:lpstr>Introducción - Audiencia</vt:lpstr>
      <vt:lpstr>Introducción - Objetivo</vt:lpstr>
      <vt:lpstr>Introducción – Contexto comercial</vt:lpstr>
      <vt:lpstr>Introducción – Problema comercial</vt:lpstr>
      <vt:lpstr>Introducción – Contexto analítico</vt:lpstr>
      <vt:lpstr>Introducción – Problema comercial</vt:lpstr>
      <vt:lpstr>Introducción – Problema comercial</vt:lpstr>
      <vt:lpstr>Data adquisition</vt:lpstr>
      <vt:lpstr>Data adquisition - Dataset</vt:lpstr>
      <vt:lpstr>Data adquisition - Descripción de las variables</vt:lpstr>
      <vt:lpstr>Data adquisition - Descripción de las variables</vt:lpstr>
      <vt:lpstr>Data adquisition - Descripción de las variables</vt:lpstr>
      <vt:lpstr>Análisis Exploratorio de Datos (EDA)</vt:lpstr>
      <vt:lpstr>EDA - Preguntas de interés</vt:lpstr>
      <vt:lpstr>EDA - Preguntas de interés</vt:lpstr>
      <vt:lpstr>EDA - Preguntas de interés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EDA - Insights y recomendaciones</vt:lpstr>
      <vt:lpstr>EDA - Insights y recomendaciones</vt:lpstr>
      <vt:lpstr>Data Wrangling</vt:lpstr>
      <vt:lpstr>Data Wrangling</vt:lpstr>
      <vt:lpstr>Data Wrangling</vt:lpstr>
      <vt:lpstr>Presentación de PowerPoint</vt:lpstr>
      <vt:lpstr>Data Wrangling</vt:lpstr>
      <vt:lpstr>Data Wrangling</vt:lpstr>
      <vt:lpstr>Data Wrangling</vt:lpstr>
      <vt:lpstr>Data Wrangling</vt:lpstr>
      <vt:lpstr>Data Wrangling</vt:lpstr>
      <vt:lpstr>Feature Selection</vt:lpstr>
      <vt:lpstr>Feature Selection</vt:lpstr>
      <vt:lpstr>Feature Selection</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Desarrollando un modelo de machine learning</vt:lpstr>
      <vt:lpstr>Conclusión</vt:lpstr>
      <vt:lpstr>Conclusión</vt:lpstr>
      <vt:lpstr>Futuras líneas</vt:lpstr>
      <vt:lpstr>Presentación de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Recomendación de productos bancarios a clientes</dc:title>
  <dc:creator>default</dc:creator>
  <cp:lastModifiedBy>default</cp:lastModifiedBy>
  <cp:revision>281</cp:revision>
  <dcterms:created xsi:type="dcterms:W3CDTF">2023-02-18T21:04:27Z</dcterms:created>
  <dcterms:modified xsi:type="dcterms:W3CDTF">2023-05-14T01:02:29Z</dcterms:modified>
</cp:coreProperties>
</file>